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sldIdLst>
    <p:sldId id="256" r:id="rId5"/>
    <p:sldId id="259" r:id="rId6"/>
    <p:sldId id="257" r:id="rId7"/>
    <p:sldId id="260" r:id="rId8"/>
    <p:sldId id="262" r:id="rId9"/>
    <p:sldId id="258" r:id="rId10"/>
    <p:sldId id="261" r:id="rId11"/>
  </p:sldIdLst>
  <p:sldSz cx="6858000" cy="9906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B298"/>
    <a:srgbClr val="7170A6"/>
    <a:srgbClr val="00172A"/>
    <a:srgbClr val="D9117E"/>
    <a:srgbClr val="8885E7"/>
    <a:srgbClr val="DDDDDD"/>
    <a:srgbClr val="13BFC3"/>
    <a:srgbClr val="188E90"/>
    <a:srgbClr val="00EF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1E9861-1D61-46D4-82A1-2062DF77705B}" v="4" dt="2025-07-23T03:27:22.536"/>
    <p1510:client id="{8E3D3B98-6334-43BA-A4D9-C4AFDA7B034B}" v="21" dt="2025-07-23T03:51:35.7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3" d="100"/>
          <a:sy n="73" d="100"/>
        </p:scale>
        <p:origin x="322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customXml" Target="../customXml/item2.xml"/><Relationship Id="rId16"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ableStyles" Target="tableStyle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leur SHARAFIZAD" userId="e5744d33-df53-4ba8-b3f7-7f315ba3b2fd" providerId="ADAL" clId="{7A1E9861-1D61-46D4-82A1-2062DF77705B}"/>
    <pc:docChg chg="modSld">
      <pc:chgData name="Fleur SHARAFIZAD" userId="e5744d33-df53-4ba8-b3f7-7f315ba3b2fd" providerId="ADAL" clId="{7A1E9861-1D61-46D4-82A1-2062DF77705B}" dt="2025-07-23T03:27:22.536" v="3" actId="20577"/>
      <pc:docMkLst>
        <pc:docMk/>
      </pc:docMkLst>
      <pc:sldChg chg="modSp mod">
        <pc:chgData name="Fleur SHARAFIZAD" userId="e5744d33-df53-4ba8-b3f7-7f315ba3b2fd" providerId="ADAL" clId="{7A1E9861-1D61-46D4-82A1-2062DF77705B}" dt="2025-07-23T03:25:27.368" v="1" actId="20577"/>
        <pc:sldMkLst>
          <pc:docMk/>
          <pc:sldMk cId="1928721186" sldId="257"/>
        </pc:sldMkLst>
        <pc:spChg chg="mod">
          <ac:chgData name="Fleur SHARAFIZAD" userId="e5744d33-df53-4ba8-b3f7-7f315ba3b2fd" providerId="ADAL" clId="{7A1E9861-1D61-46D4-82A1-2062DF77705B}" dt="2025-07-23T03:25:27.368" v="1" actId="20577"/>
          <ac:spMkLst>
            <pc:docMk/>
            <pc:sldMk cId="1928721186" sldId="257"/>
            <ac:spMk id="9" creationId="{E4740917-0E6C-5FBA-8811-3DF4DFB23AA1}"/>
          </ac:spMkLst>
        </pc:spChg>
      </pc:sldChg>
      <pc:sldChg chg="modSp mod">
        <pc:chgData name="Fleur SHARAFIZAD" userId="e5744d33-df53-4ba8-b3f7-7f315ba3b2fd" providerId="ADAL" clId="{7A1E9861-1D61-46D4-82A1-2062DF77705B}" dt="2025-07-23T03:27:22.536" v="3" actId="20577"/>
        <pc:sldMkLst>
          <pc:docMk/>
          <pc:sldMk cId="1307208705" sldId="262"/>
        </pc:sldMkLst>
        <pc:spChg chg="mod">
          <ac:chgData name="Fleur SHARAFIZAD" userId="e5744d33-df53-4ba8-b3f7-7f315ba3b2fd" providerId="ADAL" clId="{7A1E9861-1D61-46D4-82A1-2062DF77705B}" dt="2025-07-23T03:27:22.536" v="3" actId="20577"/>
          <ac:spMkLst>
            <pc:docMk/>
            <pc:sldMk cId="1307208705" sldId="262"/>
            <ac:spMk id="9" creationId="{EE06EE1E-3737-0586-606B-EF80945D1479}"/>
          </ac:spMkLst>
        </pc:spChg>
      </pc:sldChg>
    </pc:docChg>
  </pc:docChgLst>
  <pc:docChgLst>
    <pc:chgData name="Aglae HERNANDEZ GRANDE" userId="99cedd49-310f-446c-853e-eb515b42f32d" providerId="ADAL" clId="{4B7AF659-D4E1-464F-A6E8-C1A56B18EE87}"/>
    <pc:docChg chg="undo custSel modSld">
      <pc:chgData name="Aglae HERNANDEZ GRANDE" userId="99cedd49-310f-446c-853e-eb515b42f32d" providerId="ADAL" clId="{4B7AF659-D4E1-464F-A6E8-C1A56B18EE87}" dt="2025-02-27T01:53:34.536" v="2861" actId="6549"/>
      <pc:docMkLst>
        <pc:docMk/>
      </pc:docMkLst>
      <pc:sldChg chg="modSp mod">
        <pc:chgData name="Aglae HERNANDEZ GRANDE" userId="99cedd49-310f-446c-853e-eb515b42f32d" providerId="ADAL" clId="{4B7AF659-D4E1-464F-A6E8-C1A56B18EE87}" dt="2025-02-26T07:59:12.423" v="3" actId="20577"/>
        <pc:sldMkLst>
          <pc:docMk/>
          <pc:sldMk cId="1197729780" sldId="256"/>
        </pc:sldMkLst>
      </pc:sldChg>
      <pc:sldChg chg="modSp mod">
        <pc:chgData name="Aglae HERNANDEZ GRANDE" userId="99cedd49-310f-446c-853e-eb515b42f32d" providerId="ADAL" clId="{4B7AF659-D4E1-464F-A6E8-C1A56B18EE87}" dt="2025-02-27T01:53:34.536" v="2861" actId="6549"/>
        <pc:sldMkLst>
          <pc:docMk/>
          <pc:sldMk cId="1928721186" sldId="257"/>
        </pc:sldMkLst>
      </pc:sldChg>
      <pc:sldChg chg="addSp delSp modSp mod">
        <pc:chgData name="Aglae HERNANDEZ GRANDE" userId="99cedd49-310f-446c-853e-eb515b42f32d" providerId="ADAL" clId="{4B7AF659-D4E1-464F-A6E8-C1A56B18EE87}" dt="2025-02-26T08:01:56.157" v="126"/>
        <pc:sldMkLst>
          <pc:docMk/>
          <pc:sldMk cId="4015828178" sldId="258"/>
        </pc:sldMkLst>
      </pc:sldChg>
      <pc:sldChg chg="modSp mod">
        <pc:chgData name="Aglae HERNANDEZ GRANDE" userId="99cedd49-310f-446c-853e-eb515b42f32d" providerId="ADAL" clId="{4B7AF659-D4E1-464F-A6E8-C1A56B18EE87}" dt="2025-02-26T07:59:42.070" v="111" actId="20577"/>
        <pc:sldMkLst>
          <pc:docMk/>
          <pc:sldMk cId="3459326287" sldId="259"/>
        </pc:sldMkLst>
      </pc:sldChg>
      <pc:sldChg chg="addSp delSp modSp mod">
        <pc:chgData name="Aglae HERNANDEZ GRANDE" userId="99cedd49-310f-446c-853e-eb515b42f32d" providerId="ADAL" clId="{4B7AF659-D4E1-464F-A6E8-C1A56B18EE87}" dt="2025-02-26T08:01:46.769" v="123"/>
        <pc:sldMkLst>
          <pc:docMk/>
          <pc:sldMk cId="3482940604" sldId="260"/>
        </pc:sldMkLst>
      </pc:sldChg>
    </pc:docChg>
  </pc:docChgLst>
  <pc:docChgLst>
    <pc:chgData name="Aglae HERNANDEZ GRANDE" userId="99cedd49-310f-446c-853e-eb515b42f32d" providerId="ADAL" clId="{8E3D3B98-6334-43BA-A4D9-C4AFDA7B034B}"/>
    <pc:docChg chg="undo custSel addSld modSld">
      <pc:chgData name="Aglae HERNANDEZ GRANDE" userId="99cedd49-310f-446c-853e-eb515b42f32d" providerId="ADAL" clId="{8E3D3B98-6334-43BA-A4D9-C4AFDA7B034B}" dt="2025-07-23T03:52:33.082" v="2794" actId="14100"/>
      <pc:docMkLst>
        <pc:docMk/>
      </pc:docMkLst>
      <pc:sldChg chg="addSp delSp modSp mod">
        <pc:chgData name="Aglae HERNANDEZ GRANDE" userId="99cedd49-310f-446c-853e-eb515b42f32d" providerId="ADAL" clId="{8E3D3B98-6334-43BA-A4D9-C4AFDA7B034B}" dt="2025-07-23T03:52:33.082" v="2794" actId="14100"/>
        <pc:sldMkLst>
          <pc:docMk/>
          <pc:sldMk cId="1197729780" sldId="256"/>
        </pc:sldMkLst>
        <pc:spChg chg="mod">
          <ac:chgData name="Aglae HERNANDEZ GRANDE" userId="99cedd49-310f-446c-853e-eb515b42f32d" providerId="ADAL" clId="{8E3D3B98-6334-43BA-A4D9-C4AFDA7B034B}" dt="2025-07-23T03:18:41.234" v="2668" actId="6549"/>
          <ac:spMkLst>
            <pc:docMk/>
            <pc:sldMk cId="1197729780" sldId="256"/>
            <ac:spMk id="11" creationId="{E5A222A1-742A-C66B-6456-3220E1FAB9D8}"/>
          </ac:spMkLst>
        </pc:spChg>
        <pc:picChg chg="add del mod modCrop">
          <ac:chgData name="Aglae HERNANDEZ GRANDE" userId="99cedd49-310f-446c-853e-eb515b42f32d" providerId="ADAL" clId="{8E3D3B98-6334-43BA-A4D9-C4AFDA7B034B}" dt="2025-07-23T03:50:27.584" v="2758" actId="478"/>
          <ac:picMkLst>
            <pc:docMk/>
            <pc:sldMk cId="1197729780" sldId="256"/>
            <ac:picMk id="3" creationId="{155BFE16-4584-E322-F0B3-FD81702A91DE}"/>
          </ac:picMkLst>
        </pc:picChg>
        <pc:picChg chg="add del mod modCrop">
          <ac:chgData name="Aglae HERNANDEZ GRANDE" userId="99cedd49-310f-446c-853e-eb515b42f32d" providerId="ADAL" clId="{8E3D3B98-6334-43BA-A4D9-C4AFDA7B034B}" dt="2025-07-23T03:52:21.455" v="2791" actId="478"/>
          <ac:picMkLst>
            <pc:docMk/>
            <pc:sldMk cId="1197729780" sldId="256"/>
            <ac:picMk id="8" creationId="{0DC7A4D5-4211-4291-E7A0-AA78B77D69EA}"/>
          </ac:picMkLst>
        </pc:picChg>
        <pc:picChg chg="del">
          <ac:chgData name="Aglae HERNANDEZ GRANDE" userId="99cedd49-310f-446c-853e-eb515b42f32d" providerId="ADAL" clId="{8E3D3B98-6334-43BA-A4D9-C4AFDA7B034B}" dt="2025-07-23T03:52:22.896" v="2792" actId="478"/>
          <ac:picMkLst>
            <pc:docMk/>
            <pc:sldMk cId="1197729780" sldId="256"/>
            <ac:picMk id="9" creationId="{C5412420-BA83-FB03-A0E5-EAFEAC9BBFFF}"/>
          </ac:picMkLst>
        </pc:picChg>
        <pc:picChg chg="add mod modCrop">
          <ac:chgData name="Aglae HERNANDEZ GRANDE" userId="99cedd49-310f-446c-853e-eb515b42f32d" providerId="ADAL" clId="{8E3D3B98-6334-43BA-A4D9-C4AFDA7B034B}" dt="2025-07-23T03:52:33.082" v="2794" actId="14100"/>
          <ac:picMkLst>
            <pc:docMk/>
            <pc:sldMk cId="1197729780" sldId="256"/>
            <ac:picMk id="13" creationId="{4AF52604-857D-6E54-A0B3-CEB3D583A27B}"/>
          </ac:picMkLst>
        </pc:picChg>
      </pc:sldChg>
      <pc:sldChg chg="addSp modSp mod">
        <pc:chgData name="Aglae HERNANDEZ GRANDE" userId="99cedd49-310f-446c-853e-eb515b42f32d" providerId="ADAL" clId="{8E3D3B98-6334-43BA-A4D9-C4AFDA7B034B}" dt="2025-07-23T03:20:51.826" v="2739"/>
        <pc:sldMkLst>
          <pc:docMk/>
          <pc:sldMk cId="1928721186" sldId="257"/>
        </pc:sldMkLst>
        <pc:spChg chg="add mod">
          <ac:chgData name="Aglae HERNANDEZ GRANDE" userId="99cedd49-310f-446c-853e-eb515b42f32d" providerId="ADAL" clId="{8E3D3B98-6334-43BA-A4D9-C4AFDA7B034B}" dt="2025-07-23T03:03:23.053" v="1934" actId="20577"/>
          <ac:spMkLst>
            <pc:docMk/>
            <pc:sldMk cId="1928721186" sldId="257"/>
            <ac:spMk id="2" creationId="{FBEBA8CF-9F6C-15CF-0103-1CFA5787B9D1}"/>
          </ac:spMkLst>
        </pc:spChg>
        <pc:spChg chg="mod">
          <ac:chgData name="Aglae HERNANDEZ GRANDE" userId="99cedd49-310f-446c-853e-eb515b42f32d" providerId="ADAL" clId="{8E3D3B98-6334-43BA-A4D9-C4AFDA7B034B}" dt="2025-07-23T03:03:39.710" v="1943" actId="20577"/>
          <ac:spMkLst>
            <pc:docMk/>
            <pc:sldMk cId="1928721186" sldId="257"/>
            <ac:spMk id="7" creationId="{83098B6D-5741-03B8-A76E-E949C926884E}"/>
          </ac:spMkLst>
        </pc:spChg>
        <pc:spChg chg="mod">
          <ac:chgData name="Aglae HERNANDEZ GRANDE" userId="99cedd49-310f-446c-853e-eb515b42f32d" providerId="ADAL" clId="{8E3D3B98-6334-43BA-A4D9-C4AFDA7B034B}" dt="2025-07-23T03:08:38.207" v="2251"/>
          <ac:spMkLst>
            <pc:docMk/>
            <pc:sldMk cId="1928721186" sldId="257"/>
            <ac:spMk id="9" creationId="{E4740917-0E6C-5FBA-8811-3DF4DFB23AA1}"/>
          </ac:spMkLst>
        </pc:spChg>
        <pc:spChg chg="mod">
          <ac:chgData name="Aglae HERNANDEZ GRANDE" userId="99cedd49-310f-446c-853e-eb515b42f32d" providerId="ADAL" clId="{8E3D3B98-6334-43BA-A4D9-C4AFDA7B034B}" dt="2025-07-23T03:20:51.826" v="2739"/>
          <ac:spMkLst>
            <pc:docMk/>
            <pc:sldMk cId="1928721186" sldId="257"/>
            <ac:spMk id="11" creationId="{384B98D4-9437-4CC2-A227-09E385E51A83}"/>
          </ac:spMkLst>
        </pc:spChg>
        <pc:picChg chg="mod">
          <ac:chgData name="Aglae HERNANDEZ GRANDE" userId="99cedd49-310f-446c-853e-eb515b42f32d" providerId="ADAL" clId="{8E3D3B98-6334-43BA-A4D9-C4AFDA7B034B}" dt="2025-07-22T04:01:54.130" v="51" actId="1076"/>
          <ac:picMkLst>
            <pc:docMk/>
            <pc:sldMk cId="1928721186" sldId="257"/>
            <ac:picMk id="5" creationId="{CDE6E908-9400-CD70-C583-2B8A3964F452}"/>
          </ac:picMkLst>
        </pc:picChg>
      </pc:sldChg>
      <pc:sldChg chg="addSp delSp modSp mod">
        <pc:chgData name="Aglae HERNANDEZ GRANDE" userId="99cedd49-310f-446c-853e-eb515b42f32d" providerId="ADAL" clId="{8E3D3B98-6334-43BA-A4D9-C4AFDA7B034B}" dt="2025-07-23T03:51:26.402" v="2776" actId="14100"/>
        <pc:sldMkLst>
          <pc:docMk/>
          <pc:sldMk cId="4015828178" sldId="258"/>
        </pc:sldMkLst>
        <pc:spChg chg="mod">
          <ac:chgData name="Aglae HERNANDEZ GRANDE" userId="99cedd49-310f-446c-853e-eb515b42f32d" providerId="ADAL" clId="{8E3D3B98-6334-43BA-A4D9-C4AFDA7B034B}" dt="2025-07-23T03:51:26.402" v="2776" actId="14100"/>
          <ac:spMkLst>
            <pc:docMk/>
            <pc:sldMk cId="4015828178" sldId="258"/>
            <ac:spMk id="10" creationId="{41265747-5B94-4CB6-7AE8-617E7D5A2AE6}"/>
          </ac:spMkLst>
        </pc:spChg>
        <pc:spChg chg="mod">
          <ac:chgData name="Aglae HERNANDEZ GRANDE" userId="99cedd49-310f-446c-853e-eb515b42f32d" providerId="ADAL" clId="{8E3D3B98-6334-43BA-A4D9-C4AFDA7B034B}" dt="2025-07-23T03:17:54.910" v="2611" actId="20577"/>
          <ac:spMkLst>
            <pc:docMk/>
            <pc:sldMk cId="4015828178" sldId="258"/>
            <ac:spMk id="14" creationId="{470A1BE7-2A48-BA20-5E62-1176CF50633A}"/>
          </ac:spMkLst>
        </pc:spChg>
        <pc:picChg chg="add mod">
          <ac:chgData name="Aglae HERNANDEZ GRANDE" userId="99cedd49-310f-446c-853e-eb515b42f32d" providerId="ADAL" clId="{8E3D3B98-6334-43BA-A4D9-C4AFDA7B034B}" dt="2025-07-23T03:51:19.104" v="2774" actId="1035"/>
          <ac:picMkLst>
            <pc:docMk/>
            <pc:sldMk cId="4015828178" sldId="258"/>
            <ac:picMk id="4" creationId="{B382A880-6810-BD6D-82DC-CCDF931742E4}"/>
          </ac:picMkLst>
        </pc:picChg>
        <pc:picChg chg="del">
          <ac:chgData name="Aglae HERNANDEZ GRANDE" userId="99cedd49-310f-446c-853e-eb515b42f32d" providerId="ADAL" clId="{8E3D3B98-6334-43BA-A4D9-C4AFDA7B034B}" dt="2025-07-23T03:51:03.715" v="2765" actId="478"/>
          <ac:picMkLst>
            <pc:docMk/>
            <pc:sldMk cId="4015828178" sldId="258"/>
            <ac:picMk id="8" creationId="{469AE717-90F2-62E4-730D-0C9C87A3F1F0}"/>
          </ac:picMkLst>
        </pc:picChg>
      </pc:sldChg>
      <pc:sldChg chg="modSp mod">
        <pc:chgData name="Aglae HERNANDEZ GRANDE" userId="99cedd49-310f-446c-853e-eb515b42f32d" providerId="ADAL" clId="{8E3D3B98-6334-43BA-A4D9-C4AFDA7B034B}" dt="2025-07-23T03:21:28.436" v="2747" actId="1076"/>
        <pc:sldMkLst>
          <pc:docMk/>
          <pc:sldMk cId="3459326287" sldId="259"/>
        </pc:sldMkLst>
        <pc:spChg chg="mod">
          <ac:chgData name="Aglae HERNANDEZ GRANDE" userId="99cedd49-310f-446c-853e-eb515b42f32d" providerId="ADAL" clId="{8E3D3B98-6334-43BA-A4D9-C4AFDA7B034B}" dt="2025-07-23T03:21:28.436" v="2747" actId="1076"/>
          <ac:spMkLst>
            <pc:docMk/>
            <pc:sldMk cId="3459326287" sldId="259"/>
            <ac:spMk id="2" creationId="{1FDFE6BF-FDB5-8582-052A-D4721028F75D}"/>
          </ac:spMkLst>
        </pc:spChg>
        <pc:spChg chg="mod">
          <ac:chgData name="Aglae HERNANDEZ GRANDE" userId="99cedd49-310f-446c-853e-eb515b42f32d" providerId="ADAL" clId="{8E3D3B98-6334-43BA-A4D9-C4AFDA7B034B}" dt="2025-07-23T03:20:23.134" v="2738" actId="1035"/>
          <ac:spMkLst>
            <pc:docMk/>
            <pc:sldMk cId="3459326287" sldId="259"/>
            <ac:spMk id="3" creationId="{70AE52C4-395F-592C-D08D-017EE1D40320}"/>
          </ac:spMkLst>
        </pc:spChg>
        <pc:spChg chg="mod">
          <ac:chgData name="Aglae HERNANDEZ GRANDE" userId="99cedd49-310f-446c-853e-eb515b42f32d" providerId="ADAL" clId="{8E3D3B98-6334-43BA-A4D9-C4AFDA7B034B}" dt="2025-07-23T03:21:27.378" v="2746" actId="20577"/>
          <ac:spMkLst>
            <pc:docMk/>
            <pc:sldMk cId="3459326287" sldId="259"/>
            <ac:spMk id="7" creationId="{021278EC-4E4A-E084-4783-8DB2244E73DE}"/>
          </ac:spMkLst>
        </pc:spChg>
        <pc:spChg chg="mod">
          <ac:chgData name="Aglae HERNANDEZ GRANDE" userId="99cedd49-310f-446c-853e-eb515b42f32d" providerId="ADAL" clId="{8E3D3B98-6334-43BA-A4D9-C4AFDA7B034B}" dt="2025-07-23T03:20:16.607" v="2716" actId="1036"/>
          <ac:spMkLst>
            <pc:docMk/>
            <pc:sldMk cId="3459326287" sldId="259"/>
            <ac:spMk id="8" creationId="{41824D85-7361-9258-06E9-50BB4B5E1DC9}"/>
          </ac:spMkLst>
        </pc:spChg>
      </pc:sldChg>
      <pc:sldChg chg="addSp delSp modSp mod">
        <pc:chgData name="Aglae HERNANDEZ GRANDE" userId="99cedd49-310f-446c-853e-eb515b42f32d" providerId="ADAL" clId="{8E3D3B98-6334-43BA-A4D9-C4AFDA7B034B}" dt="2025-07-23T03:17:30.245" v="2599" actId="20577"/>
        <pc:sldMkLst>
          <pc:docMk/>
          <pc:sldMk cId="3482940604" sldId="260"/>
        </pc:sldMkLst>
        <pc:spChg chg="mod">
          <ac:chgData name="Aglae HERNANDEZ GRANDE" userId="99cedd49-310f-446c-853e-eb515b42f32d" providerId="ADAL" clId="{8E3D3B98-6334-43BA-A4D9-C4AFDA7B034B}" dt="2025-07-23T03:17:30.245" v="2599" actId="20577"/>
          <ac:spMkLst>
            <pc:docMk/>
            <pc:sldMk cId="3482940604" sldId="260"/>
            <ac:spMk id="2" creationId="{6DEB47A0-56F2-C8B1-3229-8B8C4D44DA55}"/>
          </ac:spMkLst>
        </pc:spChg>
        <pc:spChg chg="del mod">
          <ac:chgData name="Aglae HERNANDEZ GRANDE" userId="99cedd49-310f-446c-853e-eb515b42f32d" providerId="ADAL" clId="{8E3D3B98-6334-43BA-A4D9-C4AFDA7B034B}" dt="2025-07-23T02:35:32.910" v="1368" actId="478"/>
          <ac:spMkLst>
            <pc:docMk/>
            <pc:sldMk cId="3482940604" sldId="260"/>
            <ac:spMk id="9" creationId="{B015D1C7-F552-6C8D-D823-20E52A822DA3}"/>
          </ac:spMkLst>
        </pc:spChg>
        <pc:spChg chg="add mod">
          <ac:chgData name="Aglae HERNANDEZ GRANDE" userId="99cedd49-310f-446c-853e-eb515b42f32d" providerId="ADAL" clId="{8E3D3B98-6334-43BA-A4D9-C4AFDA7B034B}" dt="2025-07-23T03:15:39.854" v="2543" actId="1036"/>
          <ac:spMkLst>
            <pc:docMk/>
            <pc:sldMk cId="3482940604" sldId="260"/>
            <ac:spMk id="10" creationId="{B9E4B917-9BDF-2254-E1E6-A5FC2147E098}"/>
          </ac:spMkLst>
        </pc:spChg>
        <pc:graphicFrameChg chg="add mod">
          <ac:chgData name="Aglae HERNANDEZ GRANDE" userId="99cedd49-310f-446c-853e-eb515b42f32d" providerId="ADAL" clId="{8E3D3B98-6334-43BA-A4D9-C4AFDA7B034B}" dt="2025-07-23T02:34:09.027" v="1288"/>
          <ac:graphicFrameMkLst>
            <pc:docMk/>
            <pc:sldMk cId="3482940604" sldId="260"/>
            <ac:graphicFrameMk id="6" creationId="{5EB890BB-ECCA-E89C-6650-3FE9BD2ED9F2}"/>
          </ac:graphicFrameMkLst>
        </pc:graphicFrameChg>
        <pc:picChg chg="mod">
          <ac:chgData name="Aglae HERNANDEZ GRANDE" userId="99cedd49-310f-446c-853e-eb515b42f32d" providerId="ADAL" clId="{8E3D3B98-6334-43BA-A4D9-C4AFDA7B034B}" dt="2025-07-23T02:47:16.526" v="1400" actId="1076"/>
          <ac:picMkLst>
            <pc:docMk/>
            <pc:sldMk cId="3482940604" sldId="260"/>
            <ac:picMk id="5" creationId="{C0690008-8872-1D93-C0B0-1F2CE5FC227A}"/>
          </ac:picMkLst>
        </pc:picChg>
        <pc:picChg chg="add mod ord">
          <ac:chgData name="Aglae HERNANDEZ GRANDE" userId="99cedd49-310f-446c-853e-eb515b42f32d" providerId="ADAL" clId="{8E3D3B98-6334-43BA-A4D9-C4AFDA7B034B}" dt="2025-07-23T03:15:36.388" v="2522" actId="1036"/>
          <ac:picMkLst>
            <pc:docMk/>
            <pc:sldMk cId="3482940604" sldId="260"/>
            <ac:picMk id="8" creationId="{C4FA435B-0FA4-13CF-1CD9-63EFC3A9D95E}"/>
          </ac:picMkLst>
        </pc:picChg>
      </pc:sldChg>
      <pc:sldChg chg="addSp delSp modSp add mod">
        <pc:chgData name="Aglae HERNANDEZ GRANDE" userId="99cedd49-310f-446c-853e-eb515b42f32d" providerId="ADAL" clId="{8E3D3B98-6334-43BA-A4D9-C4AFDA7B034B}" dt="2025-07-23T03:21:39.491" v="2748" actId="123"/>
        <pc:sldMkLst>
          <pc:docMk/>
          <pc:sldMk cId="1307208705" sldId="262"/>
        </pc:sldMkLst>
        <pc:spChg chg="del">
          <ac:chgData name="Aglae HERNANDEZ GRANDE" userId="99cedd49-310f-446c-853e-eb515b42f32d" providerId="ADAL" clId="{8E3D3B98-6334-43BA-A4D9-C4AFDA7B034B}" dt="2025-07-23T02:35:14.508" v="1363" actId="478"/>
          <ac:spMkLst>
            <pc:docMk/>
            <pc:sldMk cId="1307208705" sldId="262"/>
            <ac:spMk id="2" creationId="{7AC22A90-F161-BF80-2509-466159610C5D}"/>
          </ac:spMkLst>
        </pc:spChg>
        <pc:spChg chg="add del mod">
          <ac:chgData name="Aglae HERNANDEZ GRANDE" userId="99cedd49-310f-446c-853e-eb515b42f32d" providerId="ADAL" clId="{8E3D3B98-6334-43BA-A4D9-C4AFDA7B034B}" dt="2025-07-23T03:21:39.491" v="2748" actId="123"/>
          <ac:spMkLst>
            <pc:docMk/>
            <pc:sldMk cId="1307208705" sldId="262"/>
            <ac:spMk id="9" creationId="{EE06EE1E-3737-0586-606B-EF80945D1479}"/>
          </ac:spMkLst>
        </pc:spChg>
        <pc:picChg chg="del">
          <ac:chgData name="Aglae HERNANDEZ GRANDE" userId="99cedd49-310f-446c-853e-eb515b42f32d" providerId="ADAL" clId="{8E3D3B98-6334-43BA-A4D9-C4AFDA7B034B}" dt="2025-07-23T02:35:04.504" v="1296" actId="478"/>
          <ac:picMkLst>
            <pc:docMk/>
            <pc:sldMk cId="1307208705" sldId="262"/>
            <ac:picMk id="8" creationId="{A59AB77B-240C-3F67-95D1-33A59F0E70F9}"/>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96542499"/>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4233393"/>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emf"/></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Layout" Target="../slideLayouts/slideLayout1.xml"/><Relationship Id="rId5" Type="http://schemas.openxmlformats.org/officeDocument/2006/relationships/image" Target="../media/image6.jpg"/><Relationship Id="rId4" Type="http://schemas.openxmlformats.org/officeDocument/2006/relationships/hyperlink" Target="https://doi.org/10.1348/096317909X470690"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emf"/><Relationship Id="rId5" Type="http://schemas.openxmlformats.org/officeDocument/2006/relationships/hyperlink" Target="https://www.ecu.edu.au/schools/business-and-law/research/mental-awareness-respect-and-safety-centre/overview" TargetMode="External"/><Relationship Id="rId4" Type="http://schemas.openxmlformats.org/officeDocument/2006/relationships/hyperlink" Target="mailto:mars@ecu.edu.au"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AA561CA-A861-F938-E5FA-4D73782A93FE}"/>
              </a:ext>
            </a:extLst>
          </p:cNvPr>
          <p:cNvSpPr/>
          <p:nvPr/>
        </p:nvSpPr>
        <p:spPr>
          <a:xfrm>
            <a:off x="0" y="0"/>
            <a:ext cx="6858000" cy="8607755"/>
          </a:xfrm>
          <a:prstGeom prst="rect">
            <a:avLst/>
          </a:prstGeom>
          <a:solidFill>
            <a:srgbClr val="0017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0EB26812-1914-0AC8-80D6-53C13D7AD9AB}"/>
              </a:ext>
            </a:extLst>
          </p:cNvPr>
          <p:cNvPicPr>
            <a:picLocks noChangeAspect="1"/>
          </p:cNvPicPr>
          <p:nvPr/>
        </p:nvPicPr>
        <p:blipFill>
          <a:blip r:embed="rId2"/>
          <a:srcRect/>
          <a:stretch/>
        </p:blipFill>
        <p:spPr>
          <a:xfrm>
            <a:off x="5815178" y="270558"/>
            <a:ext cx="786223" cy="623222"/>
          </a:xfrm>
          <a:prstGeom prst="rect">
            <a:avLst/>
          </a:prstGeom>
        </p:spPr>
      </p:pic>
      <p:pic>
        <p:nvPicPr>
          <p:cNvPr id="10" name="Picture 9" descr="A logo with a black background&#10;&#10;Description automatically generated">
            <a:extLst>
              <a:ext uri="{FF2B5EF4-FFF2-40B4-BE49-F238E27FC236}">
                <a16:creationId xmlns:a16="http://schemas.microsoft.com/office/drawing/2014/main" id="{1EEF47A7-8326-B5D7-76D5-0DBAC75D0C74}"/>
              </a:ext>
            </a:extLst>
          </p:cNvPr>
          <p:cNvPicPr>
            <a:picLocks noChangeAspect="1"/>
          </p:cNvPicPr>
          <p:nvPr/>
        </p:nvPicPr>
        <p:blipFill>
          <a:blip r:embed="rId3"/>
          <a:stretch>
            <a:fillRect/>
          </a:stretch>
        </p:blipFill>
        <p:spPr>
          <a:xfrm>
            <a:off x="4236334" y="8813262"/>
            <a:ext cx="2392904" cy="899986"/>
          </a:xfrm>
          <a:prstGeom prst="rect">
            <a:avLst/>
          </a:prstGeom>
        </p:spPr>
      </p:pic>
      <p:sp>
        <p:nvSpPr>
          <p:cNvPr id="11" name="TextBox 10">
            <a:extLst>
              <a:ext uri="{FF2B5EF4-FFF2-40B4-BE49-F238E27FC236}">
                <a16:creationId xmlns:a16="http://schemas.microsoft.com/office/drawing/2014/main" id="{E5A222A1-742A-C66B-6456-3220E1FAB9D8}"/>
              </a:ext>
            </a:extLst>
          </p:cNvPr>
          <p:cNvSpPr txBox="1"/>
          <p:nvPr/>
        </p:nvSpPr>
        <p:spPr>
          <a:xfrm>
            <a:off x="532436" y="1716174"/>
            <a:ext cx="4629873" cy="1077218"/>
          </a:xfrm>
          <a:prstGeom prst="rect">
            <a:avLst/>
          </a:prstGeom>
          <a:noFill/>
        </p:spPr>
        <p:txBody>
          <a:bodyPr wrap="square" rtlCol="0">
            <a:spAutoFit/>
          </a:bodyPr>
          <a:lstStyle/>
          <a:p>
            <a:r>
              <a:rPr lang="en-US" sz="3200" b="1" dirty="0">
                <a:solidFill>
                  <a:srgbClr val="26B298"/>
                </a:solidFill>
              </a:rPr>
              <a:t>Positive </a:t>
            </a:r>
            <a:r>
              <a:rPr lang="en-US" sz="3200" b="1" dirty="0" err="1">
                <a:solidFill>
                  <a:srgbClr val="26B298"/>
                </a:solidFill>
              </a:rPr>
              <a:t>Humour</a:t>
            </a:r>
            <a:r>
              <a:rPr lang="en-US" sz="3200" b="1" dirty="0">
                <a:solidFill>
                  <a:srgbClr val="26B298"/>
                </a:solidFill>
              </a:rPr>
              <a:t> and Wellbeing in Mining</a:t>
            </a:r>
          </a:p>
        </p:txBody>
      </p:sp>
      <p:sp>
        <p:nvSpPr>
          <p:cNvPr id="14" name="TextBox 13">
            <a:extLst>
              <a:ext uri="{FF2B5EF4-FFF2-40B4-BE49-F238E27FC236}">
                <a16:creationId xmlns:a16="http://schemas.microsoft.com/office/drawing/2014/main" id="{6F6BE1AE-7C16-9B4D-1F8E-62B7EEA28B1B}"/>
              </a:ext>
            </a:extLst>
          </p:cNvPr>
          <p:cNvSpPr txBox="1"/>
          <p:nvPr/>
        </p:nvSpPr>
        <p:spPr>
          <a:xfrm>
            <a:off x="532436" y="3320614"/>
            <a:ext cx="4629873" cy="646331"/>
          </a:xfrm>
          <a:prstGeom prst="rect">
            <a:avLst/>
          </a:prstGeom>
          <a:noFill/>
        </p:spPr>
        <p:txBody>
          <a:bodyPr wrap="square" rtlCol="0">
            <a:spAutoFit/>
          </a:bodyPr>
          <a:lstStyle/>
          <a:p>
            <a:r>
              <a:rPr lang="en-US" dirty="0">
                <a:solidFill>
                  <a:schemeClr val="bg1"/>
                </a:solidFill>
              </a:rPr>
              <a:t>Mental Awareness, Respect and Safety (MARS) Centre Research Report</a:t>
            </a:r>
          </a:p>
        </p:txBody>
      </p:sp>
      <p:sp>
        <p:nvSpPr>
          <p:cNvPr id="15" name="TextBox 14">
            <a:extLst>
              <a:ext uri="{FF2B5EF4-FFF2-40B4-BE49-F238E27FC236}">
                <a16:creationId xmlns:a16="http://schemas.microsoft.com/office/drawing/2014/main" id="{B94B6661-AE63-852C-2691-F759E919632C}"/>
              </a:ext>
            </a:extLst>
          </p:cNvPr>
          <p:cNvSpPr txBox="1"/>
          <p:nvPr/>
        </p:nvSpPr>
        <p:spPr>
          <a:xfrm>
            <a:off x="555586" y="1439175"/>
            <a:ext cx="4629873" cy="276999"/>
          </a:xfrm>
          <a:prstGeom prst="rect">
            <a:avLst/>
          </a:prstGeom>
          <a:noFill/>
        </p:spPr>
        <p:txBody>
          <a:bodyPr wrap="square" rtlCol="0">
            <a:spAutoFit/>
          </a:bodyPr>
          <a:lstStyle/>
          <a:p>
            <a:r>
              <a:rPr lang="en-US" sz="1200" spc="300" dirty="0">
                <a:solidFill>
                  <a:schemeClr val="bg1"/>
                </a:solidFill>
              </a:rPr>
              <a:t>INDUSTRY SUMMARY REPORT SERIES - 2025</a:t>
            </a:r>
          </a:p>
        </p:txBody>
      </p:sp>
      <p:cxnSp>
        <p:nvCxnSpPr>
          <p:cNvPr id="17" name="Straight Connector 16">
            <a:extLst>
              <a:ext uri="{FF2B5EF4-FFF2-40B4-BE49-F238E27FC236}">
                <a16:creationId xmlns:a16="http://schemas.microsoft.com/office/drawing/2014/main" id="{99DC7E56-F713-12CD-E5B7-D7B50A958904}"/>
              </a:ext>
            </a:extLst>
          </p:cNvPr>
          <p:cNvCxnSpPr/>
          <p:nvPr/>
        </p:nvCxnSpPr>
        <p:spPr>
          <a:xfrm>
            <a:off x="648182" y="3229337"/>
            <a:ext cx="2780818"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4" name="Picture 3">
            <a:extLst>
              <a:ext uri="{FF2B5EF4-FFF2-40B4-BE49-F238E27FC236}">
                <a16:creationId xmlns:a16="http://schemas.microsoft.com/office/drawing/2014/main" id="{723CD6A4-C52D-3552-0C5F-74AF1E816567}"/>
              </a:ext>
            </a:extLst>
          </p:cNvPr>
          <p:cNvPicPr>
            <a:picLocks noChangeAspect="1"/>
          </p:cNvPicPr>
          <p:nvPr/>
        </p:nvPicPr>
        <p:blipFill>
          <a:blip r:embed="rId4">
            <a:alphaModFix amt="5000"/>
          </a:blip>
          <a:srcRect l="12086" b="16753"/>
          <a:stretch/>
        </p:blipFill>
        <p:spPr>
          <a:xfrm>
            <a:off x="817710" y="212129"/>
            <a:ext cx="4345817" cy="4303878"/>
          </a:xfrm>
          <a:prstGeom prst="rect">
            <a:avLst/>
          </a:prstGeom>
        </p:spPr>
      </p:pic>
      <p:pic>
        <p:nvPicPr>
          <p:cNvPr id="13" name="Picture 12" descr="A person wearing a hard hat and a yellow shirt&#10;&#10;AI-generated content may be incorrect.">
            <a:extLst>
              <a:ext uri="{FF2B5EF4-FFF2-40B4-BE49-F238E27FC236}">
                <a16:creationId xmlns:a16="http://schemas.microsoft.com/office/drawing/2014/main" id="{4AF52604-857D-6E54-A0B3-CEB3D583A27B}"/>
              </a:ext>
            </a:extLst>
          </p:cNvPr>
          <p:cNvPicPr>
            <a:picLocks noChangeAspect="1"/>
          </p:cNvPicPr>
          <p:nvPr/>
        </p:nvPicPr>
        <p:blipFill>
          <a:blip r:embed="rId5"/>
          <a:srcRect t="11874" b="15508"/>
          <a:stretch/>
        </p:blipFill>
        <p:spPr>
          <a:xfrm>
            <a:off x="0" y="4462842"/>
            <a:ext cx="6858000" cy="4144913"/>
          </a:xfrm>
          <a:prstGeom prst="rect">
            <a:avLst/>
          </a:prstGeom>
        </p:spPr>
      </p:pic>
    </p:spTree>
    <p:extLst>
      <p:ext uri="{BB962C8B-B14F-4D97-AF65-F5344CB8AC3E}">
        <p14:creationId xmlns:p14="http://schemas.microsoft.com/office/powerpoint/2010/main" val="11977297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F552150-2750-1F47-BB9A-8F2CAD5CD8A6}"/>
              </a:ext>
            </a:extLst>
          </p:cNvPr>
          <p:cNvPicPr>
            <a:picLocks noChangeAspect="1"/>
          </p:cNvPicPr>
          <p:nvPr/>
        </p:nvPicPr>
        <p:blipFill>
          <a:blip r:embed="rId2">
            <a:alphaModFix amt="5000"/>
          </a:blip>
          <a:srcRect l="26105" b="11040"/>
          <a:stretch/>
        </p:blipFill>
        <p:spPr>
          <a:xfrm>
            <a:off x="0" y="5306757"/>
            <a:ext cx="3652798" cy="4599243"/>
          </a:xfrm>
          <a:prstGeom prst="rect">
            <a:avLst/>
          </a:prstGeom>
        </p:spPr>
      </p:pic>
      <p:sp>
        <p:nvSpPr>
          <p:cNvPr id="2" name="Rectangle 1">
            <a:extLst>
              <a:ext uri="{FF2B5EF4-FFF2-40B4-BE49-F238E27FC236}">
                <a16:creationId xmlns:a16="http://schemas.microsoft.com/office/drawing/2014/main" id="{1FDFE6BF-FDB5-8582-052A-D4721028F75D}"/>
              </a:ext>
            </a:extLst>
          </p:cNvPr>
          <p:cNvSpPr/>
          <p:nvPr/>
        </p:nvSpPr>
        <p:spPr>
          <a:xfrm>
            <a:off x="4918509" y="0"/>
            <a:ext cx="1939491" cy="9906000"/>
          </a:xfrm>
          <a:prstGeom prst="rect">
            <a:avLst/>
          </a:prstGeom>
          <a:solidFill>
            <a:srgbClr val="0017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70AE52C4-395F-592C-D08D-017EE1D40320}"/>
              </a:ext>
            </a:extLst>
          </p:cNvPr>
          <p:cNvSpPr txBox="1"/>
          <p:nvPr/>
        </p:nvSpPr>
        <p:spPr>
          <a:xfrm>
            <a:off x="350010" y="5202169"/>
            <a:ext cx="4135012" cy="807913"/>
          </a:xfrm>
          <a:prstGeom prst="rect">
            <a:avLst/>
          </a:prstGeom>
          <a:noFill/>
        </p:spPr>
        <p:txBody>
          <a:bodyPr wrap="square" rtlCol="0">
            <a:spAutoFit/>
          </a:bodyPr>
          <a:lstStyle/>
          <a:p>
            <a:pPr>
              <a:spcBef>
                <a:spcPts val="300"/>
              </a:spcBef>
              <a:spcAft>
                <a:spcPts val="300"/>
              </a:spcAft>
            </a:pPr>
            <a:r>
              <a:rPr lang="en-AU" sz="1100" b="1" dirty="0">
                <a:effectLst/>
                <a:latin typeface="Aptos SemiBold" panose="020B0004020202020204" pitchFamily="34" charset="0"/>
              </a:rPr>
              <a:t>Acknowledgement to Funder</a:t>
            </a:r>
          </a:p>
          <a:p>
            <a:pPr>
              <a:spcAft>
                <a:spcPts val="600"/>
              </a:spcAft>
            </a:pPr>
            <a:r>
              <a:rPr lang="en-AU" sz="1100" dirty="0">
                <a:effectLst/>
                <a:latin typeface="Aptos" panose="020B0004020202020204" pitchFamily="34" charset="0"/>
              </a:rPr>
              <a:t>This research was conducted as part of the ECU MARS Centre’s Digging Deeper Research Program. We would like to acknowledge and thank our funder the Government of Western Australia.</a:t>
            </a:r>
          </a:p>
        </p:txBody>
      </p:sp>
      <p:sp>
        <p:nvSpPr>
          <p:cNvPr id="5" name="TextBox 4">
            <a:extLst>
              <a:ext uri="{FF2B5EF4-FFF2-40B4-BE49-F238E27FC236}">
                <a16:creationId xmlns:a16="http://schemas.microsoft.com/office/drawing/2014/main" id="{6E3D8E4C-991B-5369-6A11-7BF12BEDF5AC}"/>
              </a:ext>
            </a:extLst>
          </p:cNvPr>
          <p:cNvSpPr txBox="1"/>
          <p:nvPr/>
        </p:nvSpPr>
        <p:spPr>
          <a:xfrm>
            <a:off x="327110" y="243929"/>
            <a:ext cx="2664567" cy="523220"/>
          </a:xfrm>
          <a:prstGeom prst="rect">
            <a:avLst/>
          </a:prstGeom>
          <a:noFill/>
        </p:spPr>
        <p:txBody>
          <a:bodyPr wrap="square">
            <a:spAutoFit/>
          </a:bodyPr>
          <a:lstStyle/>
          <a:p>
            <a:r>
              <a:rPr lang="en-US" sz="2800" b="1" dirty="0">
                <a:solidFill>
                  <a:srgbClr val="26B298"/>
                </a:solidFill>
              </a:rPr>
              <a:t>Summary</a:t>
            </a:r>
          </a:p>
        </p:txBody>
      </p:sp>
      <p:sp>
        <p:nvSpPr>
          <p:cNvPr id="7" name="TextBox 6">
            <a:extLst>
              <a:ext uri="{FF2B5EF4-FFF2-40B4-BE49-F238E27FC236}">
                <a16:creationId xmlns:a16="http://schemas.microsoft.com/office/drawing/2014/main" id="{021278EC-4E4A-E084-4783-8DB2244E73DE}"/>
              </a:ext>
            </a:extLst>
          </p:cNvPr>
          <p:cNvSpPr txBox="1"/>
          <p:nvPr/>
        </p:nvSpPr>
        <p:spPr>
          <a:xfrm>
            <a:off x="327110" y="1010892"/>
            <a:ext cx="4135012" cy="3070071"/>
          </a:xfrm>
          <a:prstGeom prst="rect">
            <a:avLst/>
          </a:prstGeom>
          <a:noFill/>
        </p:spPr>
        <p:txBody>
          <a:bodyPr wrap="square" rtlCol="0">
            <a:spAutoFit/>
          </a:bodyPr>
          <a:lstStyle/>
          <a:p>
            <a:pPr>
              <a:spcBef>
                <a:spcPts val="300"/>
              </a:spcBef>
              <a:spcAft>
                <a:spcPts val="300"/>
              </a:spcAft>
            </a:pPr>
            <a:r>
              <a:rPr lang="en-AU" sz="1100" b="1" dirty="0">
                <a:latin typeface="Aptos SemiBold" panose="020B0004020202020204" pitchFamily="34" charset="0"/>
              </a:rPr>
              <a:t>Abstract</a:t>
            </a:r>
            <a:endParaRPr lang="en-AU" sz="1100" b="1" dirty="0">
              <a:effectLst/>
              <a:latin typeface="Aptos SemiBold" panose="020B0004020202020204" pitchFamily="34" charset="0"/>
            </a:endParaRPr>
          </a:p>
          <a:p>
            <a:pPr lvl="0" algn="just">
              <a:spcAft>
                <a:spcPts val="600"/>
              </a:spcAft>
              <a:defRPr/>
            </a:pPr>
            <a:r>
              <a:rPr lang="en-US" sz="1100" dirty="0">
                <a:solidFill>
                  <a:prstClr val="black"/>
                </a:solidFill>
                <a:latin typeface="Aptos" panose="020B0004020202020204" pitchFamily="34" charset="0"/>
              </a:rPr>
              <a:t>This study explores the relationship between positive </a:t>
            </a:r>
            <a:r>
              <a:rPr lang="en-US" sz="1100" dirty="0" err="1">
                <a:solidFill>
                  <a:prstClr val="black"/>
                </a:solidFill>
                <a:latin typeface="Aptos" panose="020B0004020202020204" pitchFamily="34" charset="0"/>
              </a:rPr>
              <a:t>humour</a:t>
            </a:r>
            <a:r>
              <a:rPr lang="en-US" sz="1100" dirty="0">
                <a:solidFill>
                  <a:prstClr val="black"/>
                </a:solidFill>
                <a:latin typeface="Aptos" panose="020B0004020202020204" pitchFamily="34" charset="0"/>
              </a:rPr>
              <a:t>, team belongingness, and employee wellbeing within the Western Australia mining context. </a:t>
            </a:r>
          </a:p>
          <a:p>
            <a:pPr lvl="0" algn="just">
              <a:spcAft>
                <a:spcPts val="600"/>
              </a:spcAft>
              <a:defRPr/>
            </a:pPr>
            <a:r>
              <a:rPr lang="en-US" sz="1100" dirty="0">
                <a:solidFill>
                  <a:prstClr val="black"/>
                </a:solidFill>
                <a:latin typeface="Aptos" panose="020B0004020202020204" pitchFamily="34" charset="0"/>
              </a:rPr>
              <a:t>Using a quantitative survey administered to both FIFO mine site workers and corporate office staff, the research identifies notable differences in stress levels and workload between the two groups. Client employees reported lower wellbeing compared to those working for business partners. </a:t>
            </a:r>
          </a:p>
          <a:p>
            <a:pPr lvl="0" algn="just">
              <a:spcAft>
                <a:spcPts val="600"/>
              </a:spcAft>
              <a:defRPr/>
            </a:pPr>
            <a:r>
              <a:rPr lang="en-US" sz="1100" dirty="0">
                <a:solidFill>
                  <a:prstClr val="black"/>
                </a:solidFill>
                <a:latin typeface="Aptos" panose="020B0004020202020204" pitchFamily="34" charset="0"/>
              </a:rPr>
              <a:t>Across all groups, high levels of positive </a:t>
            </a:r>
            <a:r>
              <a:rPr lang="en-US" sz="1100" dirty="0" err="1">
                <a:solidFill>
                  <a:prstClr val="black"/>
                </a:solidFill>
                <a:latin typeface="Aptos" panose="020B0004020202020204" pitchFamily="34" charset="0"/>
              </a:rPr>
              <a:t>humour</a:t>
            </a:r>
            <a:r>
              <a:rPr lang="en-US" sz="1100" dirty="0">
                <a:solidFill>
                  <a:prstClr val="black"/>
                </a:solidFill>
                <a:latin typeface="Aptos" panose="020B0004020202020204" pitchFamily="34" charset="0"/>
              </a:rPr>
              <a:t> and team belongingness were reported, with positive </a:t>
            </a:r>
            <a:r>
              <a:rPr lang="en-US" sz="1100" dirty="0" err="1">
                <a:solidFill>
                  <a:prstClr val="black"/>
                </a:solidFill>
                <a:latin typeface="Aptos" panose="020B0004020202020204" pitchFamily="34" charset="0"/>
              </a:rPr>
              <a:t>humour</a:t>
            </a:r>
            <a:r>
              <a:rPr lang="en-US" sz="1100" dirty="0">
                <a:solidFill>
                  <a:prstClr val="black"/>
                </a:solidFill>
                <a:latin typeface="Aptos" panose="020B0004020202020204" pitchFamily="34" charset="0"/>
              </a:rPr>
              <a:t> strongly associated with higher wellbeing and stronger team connection. </a:t>
            </a:r>
          </a:p>
          <a:p>
            <a:pPr lvl="0" algn="just">
              <a:spcAft>
                <a:spcPts val="600"/>
              </a:spcAft>
              <a:defRPr/>
            </a:pPr>
            <a:r>
              <a:rPr lang="en-US" sz="1100" dirty="0">
                <a:solidFill>
                  <a:prstClr val="black"/>
                </a:solidFill>
                <a:latin typeface="Aptos" panose="020B0004020202020204" pitchFamily="34" charset="0"/>
              </a:rPr>
              <a:t>These findings suggest that a supportive team culture and positive </a:t>
            </a:r>
            <a:r>
              <a:rPr lang="en-US" sz="1100" dirty="0" err="1">
                <a:solidFill>
                  <a:prstClr val="black"/>
                </a:solidFill>
                <a:latin typeface="Aptos" panose="020B0004020202020204" pitchFamily="34" charset="0"/>
              </a:rPr>
              <a:t>humour</a:t>
            </a:r>
            <a:r>
              <a:rPr lang="en-US" sz="1100" dirty="0">
                <a:solidFill>
                  <a:prstClr val="black"/>
                </a:solidFill>
                <a:latin typeface="Aptos" panose="020B0004020202020204" pitchFamily="34" charset="0"/>
              </a:rPr>
              <a:t> may be effective strategies for enhancing psychosocial safety and mental health in remote and high-risk work environments.</a:t>
            </a:r>
          </a:p>
        </p:txBody>
      </p:sp>
      <p:sp>
        <p:nvSpPr>
          <p:cNvPr id="8" name="TextBox 7">
            <a:extLst>
              <a:ext uri="{FF2B5EF4-FFF2-40B4-BE49-F238E27FC236}">
                <a16:creationId xmlns:a16="http://schemas.microsoft.com/office/drawing/2014/main" id="{41824D85-7361-9258-06E9-50BB4B5E1DC9}"/>
              </a:ext>
            </a:extLst>
          </p:cNvPr>
          <p:cNvSpPr txBox="1"/>
          <p:nvPr/>
        </p:nvSpPr>
        <p:spPr>
          <a:xfrm>
            <a:off x="327110" y="4264718"/>
            <a:ext cx="4135012" cy="661720"/>
          </a:xfrm>
          <a:prstGeom prst="rect">
            <a:avLst/>
          </a:prstGeom>
          <a:noFill/>
        </p:spPr>
        <p:txBody>
          <a:bodyPr wrap="square" rtlCol="0">
            <a:spAutoFit/>
          </a:bodyPr>
          <a:lstStyle/>
          <a:p>
            <a:pPr>
              <a:spcBef>
                <a:spcPts val="300"/>
              </a:spcBef>
              <a:spcAft>
                <a:spcPts val="300"/>
              </a:spcAft>
            </a:pPr>
            <a:r>
              <a:rPr lang="en-AU" sz="1600" b="1" dirty="0">
                <a:solidFill>
                  <a:srgbClr val="26B298"/>
                </a:solidFill>
                <a:effectLst/>
                <a:latin typeface="Aptos SemiBold" panose="020B0004020202020204" pitchFamily="34" charset="0"/>
              </a:rPr>
              <a:t>Dr Aglae Hernandez Grande</a:t>
            </a:r>
            <a:endParaRPr lang="en-AU" sz="1600" b="1" dirty="0">
              <a:solidFill>
                <a:srgbClr val="26B298"/>
              </a:solidFill>
              <a:latin typeface="Aptos SemiBold" panose="020B0004020202020204" pitchFamily="34" charset="0"/>
            </a:endParaRPr>
          </a:p>
          <a:p>
            <a:pPr>
              <a:spcBef>
                <a:spcPts val="300"/>
              </a:spcBef>
              <a:spcAft>
                <a:spcPts val="300"/>
              </a:spcAft>
            </a:pPr>
            <a:r>
              <a:rPr lang="en-AU" sz="1600" b="1" dirty="0">
                <a:solidFill>
                  <a:srgbClr val="26B298"/>
                </a:solidFill>
                <a:latin typeface="Aptos SemiBold" panose="020B0004020202020204" pitchFamily="34" charset="0"/>
              </a:rPr>
              <a:t>Dr Fleur Sharafizad</a:t>
            </a:r>
            <a:endParaRPr lang="en-AU" sz="1600" b="1" dirty="0">
              <a:solidFill>
                <a:srgbClr val="26B298"/>
              </a:solidFill>
              <a:effectLst/>
              <a:latin typeface="Aptos SemiBold" panose="020B0004020202020204" pitchFamily="34" charset="0"/>
            </a:endParaRPr>
          </a:p>
        </p:txBody>
      </p:sp>
      <p:cxnSp>
        <p:nvCxnSpPr>
          <p:cNvPr id="9" name="Straight Connector 8">
            <a:extLst>
              <a:ext uri="{FF2B5EF4-FFF2-40B4-BE49-F238E27FC236}">
                <a16:creationId xmlns:a16="http://schemas.microsoft.com/office/drawing/2014/main" id="{F2D47992-7C32-F26E-E671-5025119CB896}"/>
              </a:ext>
            </a:extLst>
          </p:cNvPr>
          <p:cNvCxnSpPr>
            <a:cxnSpLocks/>
          </p:cNvCxnSpPr>
          <p:nvPr/>
        </p:nvCxnSpPr>
        <p:spPr>
          <a:xfrm>
            <a:off x="429484" y="5030454"/>
            <a:ext cx="3872658"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pic>
        <p:nvPicPr>
          <p:cNvPr id="16" name="Picture 15">
            <a:extLst>
              <a:ext uri="{FF2B5EF4-FFF2-40B4-BE49-F238E27FC236}">
                <a16:creationId xmlns:a16="http://schemas.microsoft.com/office/drawing/2014/main" id="{418C447C-92E5-C113-6DFB-6F71A429D31B}"/>
              </a:ext>
            </a:extLst>
          </p:cNvPr>
          <p:cNvPicPr>
            <a:picLocks noChangeAspect="1"/>
          </p:cNvPicPr>
          <p:nvPr/>
        </p:nvPicPr>
        <p:blipFill>
          <a:blip r:embed="rId3"/>
          <a:srcRect/>
          <a:stretch/>
        </p:blipFill>
        <p:spPr>
          <a:xfrm>
            <a:off x="5815178" y="270558"/>
            <a:ext cx="786223" cy="623222"/>
          </a:xfrm>
          <a:prstGeom prst="rect">
            <a:avLst/>
          </a:prstGeom>
        </p:spPr>
      </p:pic>
      <p:pic>
        <p:nvPicPr>
          <p:cNvPr id="17" name="Picture 16" descr="A logo with a black background&#10;&#10;Description automatically generated">
            <a:extLst>
              <a:ext uri="{FF2B5EF4-FFF2-40B4-BE49-F238E27FC236}">
                <a16:creationId xmlns:a16="http://schemas.microsoft.com/office/drawing/2014/main" id="{D8B4B748-94BC-5D37-A5F3-1668FC3D0ED0}"/>
              </a:ext>
            </a:extLst>
          </p:cNvPr>
          <p:cNvPicPr>
            <a:picLocks noChangeAspect="1"/>
          </p:cNvPicPr>
          <p:nvPr/>
        </p:nvPicPr>
        <p:blipFill>
          <a:blip r:embed="rId4"/>
          <a:stretch>
            <a:fillRect/>
          </a:stretch>
        </p:blipFill>
        <p:spPr>
          <a:xfrm>
            <a:off x="429484" y="8945013"/>
            <a:ext cx="1698515" cy="638822"/>
          </a:xfrm>
          <a:prstGeom prst="rect">
            <a:avLst/>
          </a:prstGeom>
        </p:spPr>
      </p:pic>
    </p:spTree>
    <p:extLst>
      <p:ext uri="{BB962C8B-B14F-4D97-AF65-F5344CB8AC3E}">
        <p14:creationId xmlns:p14="http://schemas.microsoft.com/office/powerpoint/2010/main" val="34593262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E6E908-9400-CD70-C583-2B8A3964F452}"/>
              </a:ext>
            </a:extLst>
          </p:cNvPr>
          <p:cNvPicPr>
            <a:picLocks noChangeAspect="1"/>
          </p:cNvPicPr>
          <p:nvPr/>
        </p:nvPicPr>
        <p:blipFill>
          <a:blip r:embed="rId2">
            <a:alphaModFix amt="5000"/>
          </a:blip>
          <a:srcRect l="26105" b="11040"/>
          <a:stretch/>
        </p:blipFill>
        <p:spPr>
          <a:xfrm>
            <a:off x="-103687" y="5362870"/>
            <a:ext cx="3652798" cy="4599243"/>
          </a:xfrm>
          <a:prstGeom prst="rect">
            <a:avLst/>
          </a:prstGeom>
        </p:spPr>
      </p:pic>
      <p:sp>
        <p:nvSpPr>
          <p:cNvPr id="15" name="Rectangle 14">
            <a:extLst>
              <a:ext uri="{FF2B5EF4-FFF2-40B4-BE49-F238E27FC236}">
                <a16:creationId xmlns:a16="http://schemas.microsoft.com/office/drawing/2014/main" id="{3D2220C6-B6E9-1047-36E8-FB130F8470D8}"/>
              </a:ext>
            </a:extLst>
          </p:cNvPr>
          <p:cNvSpPr/>
          <p:nvPr/>
        </p:nvSpPr>
        <p:spPr>
          <a:xfrm>
            <a:off x="0" y="0"/>
            <a:ext cx="6858000" cy="993913"/>
          </a:xfrm>
          <a:prstGeom prst="rect">
            <a:avLst/>
          </a:prstGeom>
          <a:solidFill>
            <a:srgbClr val="0017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80CC391-B8A1-AF52-E1F5-A53F86B620E6}"/>
              </a:ext>
            </a:extLst>
          </p:cNvPr>
          <p:cNvSpPr txBox="1"/>
          <p:nvPr/>
        </p:nvSpPr>
        <p:spPr>
          <a:xfrm>
            <a:off x="327110" y="243929"/>
            <a:ext cx="2664567" cy="523220"/>
          </a:xfrm>
          <a:prstGeom prst="rect">
            <a:avLst/>
          </a:prstGeom>
          <a:noFill/>
        </p:spPr>
        <p:txBody>
          <a:bodyPr wrap="square">
            <a:spAutoFit/>
          </a:bodyPr>
          <a:lstStyle/>
          <a:p>
            <a:r>
              <a:rPr lang="en-US" sz="2800" b="1">
                <a:solidFill>
                  <a:srgbClr val="26B298"/>
                </a:solidFill>
              </a:rPr>
              <a:t>Introduction</a:t>
            </a:r>
          </a:p>
        </p:txBody>
      </p:sp>
      <p:sp>
        <p:nvSpPr>
          <p:cNvPr id="9" name="TextBox 8">
            <a:extLst>
              <a:ext uri="{FF2B5EF4-FFF2-40B4-BE49-F238E27FC236}">
                <a16:creationId xmlns:a16="http://schemas.microsoft.com/office/drawing/2014/main" id="{E4740917-0E6C-5FBA-8811-3DF4DFB23AA1}"/>
              </a:ext>
            </a:extLst>
          </p:cNvPr>
          <p:cNvSpPr txBox="1"/>
          <p:nvPr/>
        </p:nvSpPr>
        <p:spPr>
          <a:xfrm>
            <a:off x="393095" y="4838852"/>
            <a:ext cx="5197164" cy="3862596"/>
          </a:xfrm>
          <a:prstGeom prst="rect">
            <a:avLst/>
          </a:prstGeom>
          <a:noFill/>
        </p:spPr>
        <p:txBody>
          <a:bodyPr wrap="square" rtlCol="0">
            <a:spAutoFit/>
          </a:bodyPr>
          <a:lstStyle/>
          <a:p>
            <a:pPr>
              <a:spcAft>
                <a:spcPts val="600"/>
              </a:spcAft>
              <a:defRPr/>
            </a:pPr>
            <a:r>
              <a:rPr lang="en-AU" sz="1100" b="1" dirty="0">
                <a:solidFill>
                  <a:prstClr val="black"/>
                </a:solidFill>
                <a:latin typeface="Aptos" panose="020B0004020202020204" pitchFamily="34" charset="0"/>
              </a:rPr>
              <a:t>Methodology</a:t>
            </a:r>
          </a:p>
          <a:p>
            <a:pPr algn="just">
              <a:spcAft>
                <a:spcPts val="600"/>
              </a:spcAft>
            </a:pPr>
            <a:r>
              <a:rPr lang="en-US" sz="1100" dirty="0">
                <a:effectLst/>
                <a:latin typeface="Aptos" panose="020B0004020202020204" pitchFamily="34" charset="0"/>
              </a:rPr>
              <a:t>This quantitative study used paper surveys that were personally distributed, collected, and entered by the ECU research team. Data was gathered from corporate office staff as well as employees from the mine operator and business partners who work FIFO on a remote mine site. The mine site sample included data from all workgroups on site including underground and open pit crews, processing plant staff, site services, non-process infrastructure, maintenance as well as environmental, social, and governance and work health and safety.</a:t>
            </a:r>
          </a:p>
          <a:p>
            <a:pPr algn="just">
              <a:spcAft>
                <a:spcPts val="600"/>
              </a:spcAft>
            </a:pPr>
            <a:r>
              <a:rPr lang="en-US" sz="1100" dirty="0">
                <a:effectLst/>
                <a:latin typeface="Aptos" panose="020B0004020202020204" pitchFamily="34" charset="0"/>
              </a:rPr>
              <a:t>The research team was on-site (7–11 February 2025) and at the corporate office (26 March 2025), attending pre-start meetings and being present at shift changes to promote participation. To assess psychosocial safety, each individual was surveyed at the start and end of their shifts (including both day and night shifts). Individuals were grouped into work teams to enable multilevel statistical analysis.</a:t>
            </a:r>
          </a:p>
          <a:p>
            <a:pPr algn="just">
              <a:spcAft>
                <a:spcPts val="600"/>
              </a:spcAft>
            </a:pPr>
            <a:r>
              <a:rPr lang="en-US" sz="1100" dirty="0">
                <a:effectLst/>
                <a:latin typeface="Aptos" panose="020B0004020202020204" pitchFamily="34" charset="0"/>
              </a:rPr>
              <a:t>To boost engagement, the study was widely promoted beforehand via posters, slides, and site notices. Participants who completed both surveys received a coffee voucher and an entry into a gift card draw.</a:t>
            </a:r>
          </a:p>
          <a:p>
            <a:pPr algn="just">
              <a:spcAft>
                <a:spcPts val="600"/>
              </a:spcAft>
            </a:pPr>
            <a:r>
              <a:rPr lang="en-US" sz="1100" dirty="0">
                <a:effectLst/>
                <a:latin typeface="Aptos" panose="020B0004020202020204" pitchFamily="34" charset="0"/>
              </a:rPr>
              <a:t>A real-time Power BI dashboard provided site leaders with preliminary insights.</a:t>
            </a:r>
          </a:p>
          <a:p>
            <a:pPr algn="just">
              <a:spcAft>
                <a:spcPts val="600"/>
              </a:spcAft>
            </a:pPr>
            <a:r>
              <a:rPr lang="en-US" sz="1100" dirty="0">
                <a:effectLst/>
                <a:latin typeface="Aptos" panose="020B0004020202020204" pitchFamily="34" charset="0"/>
              </a:rPr>
              <a:t>In total, 246 participants completed both surveys (59% response rate). Of these, 216 were from the mine site (60% response rate) and 30 from the corporate office (55% response rate).</a:t>
            </a:r>
            <a:endParaRPr lang="en-US" sz="1100" dirty="0"/>
          </a:p>
        </p:txBody>
      </p:sp>
      <p:sp>
        <p:nvSpPr>
          <p:cNvPr id="11" name="TextBox 10">
            <a:extLst>
              <a:ext uri="{FF2B5EF4-FFF2-40B4-BE49-F238E27FC236}">
                <a16:creationId xmlns:a16="http://schemas.microsoft.com/office/drawing/2014/main" id="{384B98D4-9437-4CC2-A227-09E385E51A83}"/>
              </a:ext>
            </a:extLst>
          </p:cNvPr>
          <p:cNvSpPr txBox="1"/>
          <p:nvPr/>
        </p:nvSpPr>
        <p:spPr>
          <a:xfrm>
            <a:off x="585966" y="9459620"/>
            <a:ext cx="3416841" cy="230832"/>
          </a:xfrm>
          <a:prstGeom prst="rect">
            <a:avLst/>
          </a:prstGeom>
          <a:noFill/>
        </p:spPr>
        <p:txBody>
          <a:bodyPr wrap="square" rtlCol="0">
            <a:spAutoFit/>
          </a:bodyPr>
          <a:lstStyle/>
          <a:p>
            <a:pPr>
              <a:spcBef>
                <a:spcPts val="300"/>
              </a:spcBef>
              <a:spcAft>
                <a:spcPts val="300"/>
              </a:spcAft>
            </a:pPr>
            <a:r>
              <a:rPr lang="en-US" sz="900" dirty="0">
                <a:latin typeface="Aptos" panose="020B0004020202020204" pitchFamily="34" charset="0"/>
              </a:rPr>
              <a:t>Positive </a:t>
            </a:r>
            <a:r>
              <a:rPr lang="en-US" sz="900" dirty="0" err="1">
                <a:latin typeface="Aptos" panose="020B0004020202020204" pitchFamily="34" charset="0"/>
              </a:rPr>
              <a:t>Humour</a:t>
            </a:r>
            <a:r>
              <a:rPr lang="en-US" sz="900" dirty="0">
                <a:latin typeface="Aptos" panose="020B0004020202020204" pitchFamily="34" charset="0"/>
              </a:rPr>
              <a:t> and Wellbeing in Mining</a:t>
            </a:r>
          </a:p>
        </p:txBody>
      </p:sp>
      <p:sp>
        <p:nvSpPr>
          <p:cNvPr id="12" name="TextBox 11">
            <a:extLst>
              <a:ext uri="{FF2B5EF4-FFF2-40B4-BE49-F238E27FC236}">
                <a16:creationId xmlns:a16="http://schemas.microsoft.com/office/drawing/2014/main" id="{59F95120-570E-C16B-2830-EB9E01569533}"/>
              </a:ext>
            </a:extLst>
          </p:cNvPr>
          <p:cNvSpPr txBox="1"/>
          <p:nvPr/>
        </p:nvSpPr>
        <p:spPr>
          <a:xfrm>
            <a:off x="350010" y="9459620"/>
            <a:ext cx="315912" cy="230832"/>
          </a:xfrm>
          <a:prstGeom prst="rect">
            <a:avLst/>
          </a:prstGeom>
          <a:noFill/>
        </p:spPr>
        <p:txBody>
          <a:bodyPr wrap="square" rtlCol="0">
            <a:spAutoFit/>
          </a:bodyPr>
          <a:lstStyle/>
          <a:p>
            <a:pPr>
              <a:spcBef>
                <a:spcPts val="300"/>
              </a:spcBef>
              <a:spcAft>
                <a:spcPts val="300"/>
              </a:spcAft>
            </a:pPr>
            <a:fld id="{6516E4A8-E77B-C548-B884-80FF190030E0}" type="slidenum">
              <a:rPr lang="en-AU" sz="900" b="1" smtClean="0">
                <a:solidFill>
                  <a:srgbClr val="26B298"/>
                </a:solidFill>
                <a:latin typeface="Aptos" panose="020B0004020202020204" pitchFamily="34" charset="0"/>
              </a:rPr>
              <a:t>3</a:t>
            </a:fld>
            <a:endParaRPr lang="en-AU" sz="900" b="1">
              <a:solidFill>
                <a:srgbClr val="26B298"/>
              </a:solidFill>
              <a:effectLst/>
              <a:latin typeface="Aptos" panose="020B0004020202020204" pitchFamily="34" charset="0"/>
            </a:endParaRPr>
          </a:p>
        </p:txBody>
      </p:sp>
      <p:pic>
        <p:nvPicPr>
          <p:cNvPr id="16" name="Picture 15">
            <a:extLst>
              <a:ext uri="{FF2B5EF4-FFF2-40B4-BE49-F238E27FC236}">
                <a16:creationId xmlns:a16="http://schemas.microsoft.com/office/drawing/2014/main" id="{57CCB1D8-4B75-4019-F63D-6CDAC4DA18E1}"/>
              </a:ext>
            </a:extLst>
          </p:cNvPr>
          <p:cNvPicPr>
            <a:picLocks noChangeAspect="1"/>
          </p:cNvPicPr>
          <p:nvPr/>
        </p:nvPicPr>
        <p:blipFill>
          <a:blip r:embed="rId3"/>
          <a:srcRect/>
          <a:stretch/>
        </p:blipFill>
        <p:spPr>
          <a:xfrm>
            <a:off x="5903974" y="204173"/>
            <a:ext cx="700463" cy="555242"/>
          </a:xfrm>
          <a:prstGeom prst="rect">
            <a:avLst/>
          </a:prstGeom>
        </p:spPr>
      </p:pic>
      <p:pic>
        <p:nvPicPr>
          <p:cNvPr id="17" name="Picture 16" descr="A logo with a black background&#10;&#10;Description automatically generated">
            <a:extLst>
              <a:ext uri="{FF2B5EF4-FFF2-40B4-BE49-F238E27FC236}">
                <a16:creationId xmlns:a16="http://schemas.microsoft.com/office/drawing/2014/main" id="{2DF29B18-98ED-841F-1F52-316CD5F34027}"/>
              </a:ext>
            </a:extLst>
          </p:cNvPr>
          <p:cNvPicPr>
            <a:picLocks noChangeAspect="1"/>
          </p:cNvPicPr>
          <p:nvPr/>
        </p:nvPicPr>
        <p:blipFill>
          <a:blip r:embed="rId4"/>
          <a:stretch>
            <a:fillRect/>
          </a:stretch>
        </p:blipFill>
        <p:spPr>
          <a:xfrm>
            <a:off x="4930722" y="9143999"/>
            <a:ext cx="1698515" cy="638822"/>
          </a:xfrm>
          <a:prstGeom prst="rect">
            <a:avLst/>
          </a:prstGeom>
        </p:spPr>
      </p:pic>
      <p:sp>
        <p:nvSpPr>
          <p:cNvPr id="7" name="TextBox 6">
            <a:extLst>
              <a:ext uri="{FF2B5EF4-FFF2-40B4-BE49-F238E27FC236}">
                <a16:creationId xmlns:a16="http://schemas.microsoft.com/office/drawing/2014/main" id="{83098B6D-5741-03B8-A76E-E949C926884E}"/>
              </a:ext>
            </a:extLst>
          </p:cNvPr>
          <p:cNvSpPr txBox="1"/>
          <p:nvPr/>
        </p:nvSpPr>
        <p:spPr>
          <a:xfrm>
            <a:off x="384437" y="1368322"/>
            <a:ext cx="5205822" cy="310854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AU" sz="11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Research Background</a:t>
            </a:r>
          </a:p>
          <a:p>
            <a:pPr marL="0" marR="0" lvl="0" indent="0" algn="just" defTabSz="457200"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dirty="0">
                <a:ln>
                  <a:noFill/>
                </a:ln>
                <a:solidFill>
                  <a:prstClr val="black"/>
                </a:solidFill>
                <a:effectLst/>
                <a:uLnTx/>
                <a:uFillTx/>
                <a:latin typeface="Aptos" panose="020B0004020202020204" pitchFamily="34" charset="0"/>
                <a:ea typeface="+mn-ea"/>
                <a:cs typeface="+mn-cs"/>
              </a:rPr>
              <a:t>The new psychosocial safety legislation requires </a:t>
            </a:r>
            <a:r>
              <a:rPr kumimoji="0" lang="en-US" sz="1100" b="0" i="0" u="none" strike="noStrike" kern="1200" cap="none" spc="0" normalizeH="0" baseline="0" dirty="0" err="1">
                <a:ln>
                  <a:noFill/>
                </a:ln>
                <a:solidFill>
                  <a:prstClr val="black"/>
                </a:solidFill>
                <a:effectLst/>
                <a:uLnTx/>
                <a:uFillTx/>
                <a:latin typeface="Aptos" panose="020B0004020202020204" pitchFamily="34" charset="0"/>
                <a:ea typeface="+mn-ea"/>
                <a:cs typeface="+mn-cs"/>
              </a:rPr>
              <a:t>organisations</a:t>
            </a:r>
            <a:r>
              <a:rPr kumimoji="0" lang="en-US" sz="1100" b="0" i="0" u="none" strike="noStrike" kern="1200" cap="none" spc="0" normalizeH="0" baseline="0" dirty="0">
                <a:ln>
                  <a:noFill/>
                </a:ln>
                <a:solidFill>
                  <a:prstClr val="black"/>
                </a:solidFill>
                <a:effectLst/>
                <a:uLnTx/>
                <a:uFillTx/>
                <a:latin typeface="Aptos" panose="020B0004020202020204" pitchFamily="34" charset="0"/>
                <a:ea typeface="+mn-ea"/>
                <a:cs typeface="+mn-cs"/>
              </a:rPr>
              <a:t> to identify and mitigate work-related factors that may negatively impact employee mental and physical wellbeing. These changes reflect growing recognition that unmanaged psychosocial hazards can contribute to psychological distress, stress, and broader health concerns.</a:t>
            </a:r>
          </a:p>
          <a:p>
            <a:pPr marL="0" marR="0" lvl="0" indent="0" algn="just" defTabSz="457200"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dirty="0">
                <a:ln>
                  <a:noFill/>
                </a:ln>
                <a:solidFill>
                  <a:prstClr val="black"/>
                </a:solidFill>
                <a:effectLst/>
                <a:uLnTx/>
                <a:uFillTx/>
                <a:latin typeface="Aptos" panose="020B0004020202020204" pitchFamily="34" charset="0"/>
                <a:ea typeface="+mn-ea"/>
                <a:cs typeface="+mn-cs"/>
              </a:rPr>
              <a:t>In response, our industry partner has committed significant resources to proactively addressing these risks, particularly within the unique context of fly-in fly-out (FIFO) work.</a:t>
            </a:r>
          </a:p>
          <a:p>
            <a:pPr marL="0" marR="0" lvl="0" indent="0" algn="just" defTabSz="457200"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dirty="0">
                <a:ln>
                  <a:noFill/>
                </a:ln>
                <a:solidFill>
                  <a:prstClr val="black"/>
                </a:solidFill>
                <a:effectLst/>
                <a:uLnTx/>
                <a:uFillTx/>
                <a:latin typeface="Aptos" panose="020B0004020202020204" pitchFamily="34" charset="0"/>
                <a:ea typeface="+mn-ea"/>
                <a:cs typeface="+mn-cs"/>
              </a:rPr>
              <a:t>This study draws on contemporary frameworks of workplace mental health, including Psychosocial Safety Climate (PSC; Dollard &amp; Bakker, 2010), team belongingness, and the role of positive </a:t>
            </a:r>
            <a:r>
              <a:rPr kumimoji="0" lang="en-US" sz="1100" b="0" i="0" u="none" strike="noStrike" kern="1200" cap="none" spc="0" normalizeH="0" baseline="0" dirty="0" err="1">
                <a:ln>
                  <a:noFill/>
                </a:ln>
                <a:solidFill>
                  <a:prstClr val="black"/>
                </a:solidFill>
                <a:effectLst/>
                <a:uLnTx/>
                <a:uFillTx/>
                <a:latin typeface="Aptos" panose="020B0004020202020204" pitchFamily="34" charset="0"/>
                <a:ea typeface="+mn-ea"/>
                <a:cs typeface="+mn-cs"/>
              </a:rPr>
              <a:t>humour</a:t>
            </a:r>
            <a:r>
              <a:rPr kumimoji="0" lang="en-US" sz="1100" b="0" i="0" u="none" strike="noStrike" kern="1200" cap="none" spc="0" normalizeH="0" baseline="0" dirty="0">
                <a:ln>
                  <a:noFill/>
                </a:ln>
                <a:solidFill>
                  <a:prstClr val="black"/>
                </a:solidFill>
                <a:effectLst/>
                <a:uLnTx/>
                <a:uFillTx/>
                <a:latin typeface="Aptos" panose="020B0004020202020204" pitchFamily="34" charset="0"/>
                <a:ea typeface="+mn-ea"/>
                <a:cs typeface="+mn-cs"/>
              </a:rPr>
              <a:t> in promoting wellbeing. Research suggests that positive </a:t>
            </a:r>
            <a:r>
              <a:rPr kumimoji="0" lang="en-US" sz="1100" b="0" i="0" u="none" strike="noStrike" kern="1200" cap="none" spc="0" normalizeH="0" baseline="0" dirty="0" err="1">
                <a:ln>
                  <a:noFill/>
                </a:ln>
                <a:solidFill>
                  <a:prstClr val="black"/>
                </a:solidFill>
                <a:effectLst/>
                <a:uLnTx/>
                <a:uFillTx/>
                <a:latin typeface="Aptos" panose="020B0004020202020204" pitchFamily="34" charset="0"/>
                <a:ea typeface="+mn-ea"/>
                <a:cs typeface="+mn-cs"/>
              </a:rPr>
              <a:t>humour</a:t>
            </a:r>
            <a:r>
              <a:rPr kumimoji="0" lang="en-US" sz="1100" b="0" i="0" u="none" strike="noStrike" kern="1200" cap="none" spc="0" normalizeH="0" baseline="0" dirty="0">
                <a:ln>
                  <a:noFill/>
                </a:ln>
                <a:solidFill>
                  <a:prstClr val="black"/>
                </a:solidFill>
                <a:effectLst/>
                <a:uLnTx/>
                <a:uFillTx/>
                <a:latin typeface="Aptos" panose="020B0004020202020204" pitchFamily="34" charset="0"/>
                <a:ea typeface="+mn-ea"/>
                <a:cs typeface="+mn-cs"/>
              </a:rPr>
              <a:t> can foster connection, reduce stress, and buffer the impact of workplace adversity.</a:t>
            </a:r>
          </a:p>
          <a:p>
            <a:pPr marL="0" marR="0" lvl="0" indent="0" algn="just" defTabSz="457200" rtl="0" eaLnBrk="1" fontAlgn="auto" latinLnBrk="0" hangingPunct="1">
              <a:lnSpc>
                <a:spcPct val="100000"/>
              </a:lnSpc>
              <a:spcBef>
                <a:spcPts val="0"/>
              </a:spcBef>
              <a:spcAft>
                <a:spcPts val="600"/>
              </a:spcAft>
              <a:buClrTx/>
              <a:buSzTx/>
              <a:buFontTx/>
              <a:buNone/>
              <a:tabLst/>
              <a:defRPr/>
            </a:pPr>
            <a:r>
              <a:rPr lang="en-US" sz="1100" dirty="0">
                <a:solidFill>
                  <a:prstClr val="black"/>
                </a:solidFill>
              </a:rPr>
              <a:t>As such, this project aims to explore how positive </a:t>
            </a:r>
            <a:r>
              <a:rPr lang="en-US" sz="1100" dirty="0" err="1">
                <a:solidFill>
                  <a:prstClr val="black"/>
                </a:solidFill>
              </a:rPr>
              <a:t>humour</a:t>
            </a:r>
            <a:r>
              <a:rPr lang="en-US" sz="1100" dirty="0">
                <a:solidFill>
                  <a:prstClr val="black"/>
                </a:solidFill>
              </a:rPr>
              <a:t> and banter can impact wellbeing levels in a mining context, with the following research question:</a:t>
            </a:r>
          </a:p>
        </p:txBody>
      </p:sp>
      <p:sp>
        <p:nvSpPr>
          <p:cNvPr id="2" name="TextBox 1">
            <a:extLst>
              <a:ext uri="{FF2B5EF4-FFF2-40B4-BE49-F238E27FC236}">
                <a16:creationId xmlns:a16="http://schemas.microsoft.com/office/drawing/2014/main" id="{FBEBA8CF-9F6C-15CF-0103-1CFA5787B9D1}"/>
              </a:ext>
            </a:extLst>
          </p:cNvPr>
          <p:cNvSpPr txBox="1"/>
          <p:nvPr/>
        </p:nvSpPr>
        <p:spPr>
          <a:xfrm>
            <a:off x="449429" y="4489565"/>
            <a:ext cx="5075837" cy="261610"/>
          </a:xfrm>
          <a:prstGeom prst="rect">
            <a:avLst/>
          </a:prstGeom>
          <a:solidFill>
            <a:srgbClr val="26B298">
              <a:alpha val="20000"/>
            </a:srgbClr>
          </a:solidFill>
          <a:ln>
            <a:noFill/>
          </a:ln>
        </p:spPr>
        <p:txBody>
          <a:bodyPr wrap="square">
            <a:spAutoFit/>
          </a:bodyPr>
          <a:lstStyle/>
          <a:p>
            <a:pPr marR="0" lvl="0" algn="ctr" defTabSz="457200" rtl="0" eaLnBrk="1" fontAlgn="auto" latinLnBrk="0" hangingPunct="1">
              <a:lnSpc>
                <a:spcPct val="100000"/>
              </a:lnSpc>
              <a:spcBef>
                <a:spcPts val="0"/>
              </a:spcBef>
              <a:spcAft>
                <a:spcPts val="600"/>
              </a:spcAft>
              <a:buClrTx/>
              <a:buSzTx/>
              <a:tabLst/>
              <a:defRPr/>
            </a:pPr>
            <a:r>
              <a:rPr lang="en-US" sz="1100" b="1" dirty="0">
                <a:latin typeface="Aptos" panose="020B0004020202020204" pitchFamily="34" charset="0"/>
              </a:rPr>
              <a:t>How does positive </a:t>
            </a:r>
            <a:r>
              <a:rPr lang="en-US" sz="1100" b="1" dirty="0" err="1">
                <a:latin typeface="Aptos" panose="020B0004020202020204" pitchFamily="34" charset="0"/>
              </a:rPr>
              <a:t>humour</a:t>
            </a:r>
            <a:r>
              <a:rPr lang="en-US" sz="1100" b="1" dirty="0">
                <a:latin typeface="Aptos" panose="020B0004020202020204" pitchFamily="34" charset="0"/>
              </a:rPr>
              <a:t> impact wellbeing levels in the mining industry?</a:t>
            </a:r>
            <a:endParaRPr kumimoji="0" lang="en-US" sz="1100" b="1" i="0" u="none" strike="noStrike" kern="1200" cap="none" spc="0" normalizeH="0" baseline="0" noProof="0" dirty="0">
              <a:ln>
                <a:noFill/>
              </a:ln>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19287211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C495A3-3747-441C-F0E1-1C6731253105}"/>
            </a:ext>
          </a:extLst>
        </p:cNvPr>
        <p:cNvGrpSpPr/>
        <p:nvPr/>
      </p:nvGrpSpPr>
      <p:grpSpPr>
        <a:xfrm>
          <a:off x="0" y="0"/>
          <a:ext cx="0" cy="0"/>
          <a:chOff x="0" y="0"/>
          <a:chExt cx="0" cy="0"/>
        </a:xfrm>
      </p:grpSpPr>
      <p:pic>
        <p:nvPicPr>
          <p:cNvPr id="8" name="Picture 7" descr="A graph with dots and lines&#10;&#10;AI-generated content may be incorrect.">
            <a:extLst>
              <a:ext uri="{FF2B5EF4-FFF2-40B4-BE49-F238E27FC236}">
                <a16:creationId xmlns:a16="http://schemas.microsoft.com/office/drawing/2014/main" id="{C4FA435B-0FA4-13CF-1CD9-63EFC3A9D95E}"/>
              </a:ext>
            </a:extLst>
          </p:cNvPr>
          <p:cNvPicPr>
            <a:picLocks noChangeAspect="1"/>
          </p:cNvPicPr>
          <p:nvPr/>
        </p:nvPicPr>
        <p:blipFill>
          <a:blip r:embed="rId2"/>
          <a:stretch>
            <a:fillRect/>
          </a:stretch>
        </p:blipFill>
        <p:spPr>
          <a:xfrm>
            <a:off x="393095" y="5751954"/>
            <a:ext cx="5051213" cy="3218472"/>
          </a:xfrm>
          <a:prstGeom prst="rect">
            <a:avLst/>
          </a:prstGeom>
        </p:spPr>
      </p:pic>
      <p:pic>
        <p:nvPicPr>
          <p:cNvPr id="5" name="Picture 4">
            <a:extLst>
              <a:ext uri="{FF2B5EF4-FFF2-40B4-BE49-F238E27FC236}">
                <a16:creationId xmlns:a16="http://schemas.microsoft.com/office/drawing/2014/main" id="{C0690008-8872-1D93-C0B0-1F2CE5FC227A}"/>
              </a:ext>
            </a:extLst>
          </p:cNvPr>
          <p:cNvPicPr>
            <a:picLocks noChangeAspect="1"/>
          </p:cNvPicPr>
          <p:nvPr/>
        </p:nvPicPr>
        <p:blipFill>
          <a:blip r:embed="rId3">
            <a:alphaModFix amt="5000"/>
          </a:blip>
          <a:srcRect l="26105" b="11040"/>
          <a:stretch/>
        </p:blipFill>
        <p:spPr>
          <a:xfrm>
            <a:off x="0" y="5308710"/>
            <a:ext cx="3652798" cy="4599243"/>
          </a:xfrm>
          <a:prstGeom prst="rect">
            <a:avLst/>
          </a:prstGeom>
        </p:spPr>
      </p:pic>
      <p:sp>
        <p:nvSpPr>
          <p:cNvPr id="15" name="Rectangle 14">
            <a:extLst>
              <a:ext uri="{FF2B5EF4-FFF2-40B4-BE49-F238E27FC236}">
                <a16:creationId xmlns:a16="http://schemas.microsoft.com/office/drawing/2014/main" id="{FF5DC1EB-1AFF-F91F-50A3-33CF1B7A3FB3}"/>
              </a:ext>
            </a:extLst>
          </p:cNvPr>
          <p:cNvSpPr/>
          <p:nvPr/>
        </p:nvSpPr>
        <p:spPr>
          <a:xfrm>
            <a:off x="0" y="0"/>
            <a:ext cx="6858000" cy="993913"/>
          </a:xfrm>
          <a:prstGeom prst="rect">
            <a:avLst/>
          </a:prstGeom>
          <a:solidFill>
            <a:srgbClr val="0017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2558757-FFDC-69C6-C626-5C47698FB3F9}"/>
              </a:ext>
            </a:extLst>
          </p:cNvPr>
          <p:cNvSpPr txBox="1"/>
          <p:nvPr/>
        </p:nvSpPr>
        <p:spPr>
          <a:xfrm>
            <a:off x="327110" y="243929"/>
            <a:ext cx="2664567" cy="523220"/>
          </a:xfrm>
          <a:prstGeom prst="rect">
            <a:avLst/>
          </a:prstGeom>
          <a:noFill/>
        </p:spPr>
        <p:txBody>
          <a:bodyPr wrap="square">
            <a:spAutoFit/>
          </a:bodyPr>
          <a:lstStyle/>
          <a:p>
            <a:r>
              <a:rPr lang="en-US" sz="2800" b="1">
                <a:solidFill>
                  <a:srgbClr val="26B298"/>
                </a:solidFill>
              </a:rPr>
              <a:t>Discussion</a:t>
            </a:r>
          </a:p>
        </p:txBody>
      </p:sp>
      <p:sp>
        <p:nvSpPr>
          <p:cNvPr id="12" name="TextBox 11">
            <a:extLst>
              <a:ext uri="{FF2B5EF4-FFF2-40B4-BE49-F238E27FC236}">
                <a16:creationId xmlns:a16="http://schemas.microsoft.com/office/drawing/2014/main" id="{BCDDACE2-2E47-CA72-7265-DCE99AFF8E1D}"/>
              </a:ext>
            </a:extLst>
          </p:cNvPr>
          <p:cNvSpPr txBox="1"/>
          <p:nvPr/>
        </p:nvSpPr>
        <p:spPr>
          <a:xfrm>
            <a:off x="350010" y="9459620"/>
            <a:ext cx="315912" cy="230832"/>
          </a:xfrm>
          <a:prstGeom prst="rect">
            <a:avLst/>
          </a:prstGeom>
          <a:noFill/>
        </p:spPr>
        <p:txBody>
          <a:bodyPr wrap="square" rtlCol="0">
            <a:spAutoFit/>
          </a:bodyPr>
          <a:lstStyle/>
          <a:p>
            <a:pPr>
              <a:spcBef>
                <a:spcPts val="300"/>
              </a:spcBef>
              <a:spcAft>
                <a:spcPts val="300"/>
              </a:spcAft>
            </a:pPr>
            <a:fld id="{6516E4A8-E77B-C548-B884-80FF190030E0}" type="slidenum">
              <a:rPr lang="en-AU" sz="900" b="1" smtClean="0">
                <a:solidFill>
                  <a:srgbClr val="26B298"/>
                </a:solidFill>
                <a:latin typeface="Aptos" panose="020B0004020202020204" pitchFamily="34" charset="0"/>
              </a:rPr>
              <a:t>4</a:t>
            </a:fld>
            <a:endParaRPr lang="en-AU" sz="900" b="1">
              <a:solidFill>
                <a:srgbClr val="26B298"/>
              </a:solidFill>
              <a:effectLst/>
              <a:latin typeface="Aptos" panose="020B0004020202020204" pitchFamily="34" charset="0"/>
            </a:endParaRPr>
          </a:p>
        </p:txBody>
      </p:sp>
      <p:pic>
        <p:nvPicPr>
          <p:cNvPr id="16" name="Picture 15">
            <a:extLst>
              <a:ext uri="{FF2B5EF4-FFF2-40B4-BE49-F238E27FC236}">
                <a16:creationId xmlns:a16="http://schemas.microsoft.com/office/drawing/2014/main" id="{4D12EF63-0E30-846C-F487-A6FBCC363426}"/>
              </a:ext>
            </a:extLst>
          </p:cNvPr>
          <p:cNvPicPr>
            <a:picLocks noChangeAspect="1"/>
          </p:cNvPicPr>
          <p:nvPr/>
        </p:nvPicPr>
        <p:blipFill>
          <a:blip r:embed="rId4"/>
          <a:srcRect/>
          <a:stretch/>
        </p:blipFill>
        <p:spPr>
          <a:xfrm>
            <a:off x="5903974" y="204173"/>
            <a:ext cx="700463" cy="555242"/>
          </a:xfrm>
          <a:prstGeom prst="rect">
            <a:avLst/>
          </a:prstGeom>
        </p:spPr>
      </p:pic>
      <p:pic>
        <p:nvPicPr>
          <p:cNvPr id="17" name="Picture 16" descr="A logo with a black background&#10;&#10;Description automatically generated">
            <a:extLst>
              <a:ext uri="{FF2B5EF4-FFF2-40B4-BE49-F238E27FC236}">
                <a16:creationId xmlns:a16="http://schemas.microsoft.com/office/drawing/2014/main" id="{AFF6C167-ED2C-C380-29B4-19D6E2B43627}"/>
              </a:ext>
            </a:extLst>
          </p:cNvPr>
          <p:cNvPicPr>
            <a:picLocks noChangeAspect="1"/>
          </p:cNvPicPr>
          <p:nvPr/>
        </p:nvPicPr>
        <p:blipFill>
          <a:blip r:embed="rId5"/>
          <a:stretch>
            <a:fillRect/>
          </a:stretch>
        </p:blipFill>
        <p:spPr>
          <a:xfrm>
            <a:off x="4930722" y="9143999"/>
            <a:ext cx="1698515" cy="638822"/>
          </a:xfrm>
          <a:prstGeom prst="rect">
            <a:avLst/>
          </a:prstGeom>
        </p:spPr>
      </p:pic>
      <p:sp>
        <p:nvSpPr>
          <p:cNvPr id="2" name="TextBox 1">
            <a:extLst>
              <a:ext uri="{FF2B5EF4-FFF2-40B4-BE49-F238E27FC236}">
                <a16:creationId xmlns:a16="http://schemas.microsoft.com/office/drawing/2014/main" id="{6DEB47A0-56F2-C8B1-3229-8B8C4D44DA55}"/>
              </a:ext>
            </a:extLst>
          </p:cNvPr>
          <p:cNvSpPr txBox="1"/>
          <p:nvPr/>
        </p:nvSpPr>
        <p:spPr>
          <a:xfrm>
            <a:off x="350010" y="1572965"/>
            <a:ext cx="5197164" cy="3770263"/>
          </a:xfrm>
          <a:prstGeom prst="rect">
            <a:avLst/>
          </a:prstGeom>
          <a:noFill/>
        </p:spPr>
        <p:txBody>
          <a:bodyPr wrap="square" rtlCol="0">
            <a:spAutoFit/>
          </a:bodyPr>
          <a:lstStyle/>
          <a:p>
            <a:pPr>
              <a:spcBef>
                <a:spcPts val="300"/>
              </a:spcBef>
              <a:spcAft>
                <a:spcPts val="300"/>
              </a:spcAft>
            </a:pPr>
            <a:r>
              <a:rPr lang="en-AU" sz="1100" b="1" dirty="0">
                <a:effectLst/>
                <a:latin typeface="Aptos SemiBold" panose="020B0004020202020204" pitchFamily="34" charset="0"/>
              </a:rPr>
              <a:t>Results</a:t>
            </a:r>
          </a:p>
          <a:p>
            <a:pPr>
              <a:spcAft>
                <a:spcPts val="600"/>
              </a:spcAft>
            </a:pPr>
            <a:r>
              <a:rPr lang="en-AU" sz="1100" dirty="0">
                <a:effectLst/>
                <a:latin typeface="Aptos" panose="020B0004020202020204" pitchFamily="34" charset="0"/>
              </a:rPr>
              <a:t>Key findings of the study highlight:</a:t>
            </a:r>
          </a:p>
          <a:p>
            <a:pPr marL="171450" indent="-171450" algn="just">
              <a:spcBef>
                <a:spcPts val="300"/>
              </a:spcBef>
              <a:spcAft>
                <a:spcPts val="300"/>
              </a:spcAft>
              <a:buFont typeface="Arial" panose="020B0604020202020204" pitchFamily="34" charset="0"/>
              <a:buChar char="•"/>
            </a:pPr>
            <a:r>
              <a:rPr lang="en-US" sz="1100" dirty="0"/>
              <a:t>Stress levels were significantly different for those working on site (18.3% on average) and those working in the corporate office (40.5% on average). Similarly, those working on site reported significantly lower levels of quantitative demands (36.5% on average) than those working in the corporate office (51.7%). Individuals who reported an increased level of stress also had higher levels of quantitative demands, in line with </a:t>
            </a:r>
            <a:r>
              <a:rPr lang="en-US" sz="1100" dirty="0" err="1"/>
              <a:t>organisational</a:t>
            </a:r>
            <a:r>
              <a:rPr lang="en-US" sz="1100" dirty="0"/>
              <a:t> research.</a:t>
            </a:r>
          </a:p>
          <a:p>
            <a:pPr marL="171450" indent="-171450" algn="just">
              <a:spcBef>
                <a:spcPts val="300"/>
              </a:spcBef>
              <a:spcAft>
                <a:spcPts val="300"/>
              </a:spcAft>
              <a:buFont typeface="Arial" panose="020B0604020202020204" pitchFamily="34" charset="0"/>
              <a:buChar char="•"/>
            </a:pPr>
            <a:r>
              <a:rPr lang="en-US" sz="1100" dirty="0"/>
              <a:t>Findings indicate that client employees reported consistently lower wellbeing scores than individuals who were working for business partner </a:t>
            </a:r>
            <a:r>
              <a:rPr lang="en-US" sz="1100" dirty="0" err="1"/>
              <a:t>organisations</a:t>
            </a:r>
            <a:r>
              <a:rPr lang="en-US" sz="1100" dirty="0"/>
              <a:t>.</a:t>
            </a:r>
          </a:p>
          <a:p>
            <a:pPr marL="171450" indent="-171450" algn="just">
              <a:spcBef>
                <a:spcPts val="300"/>
              </a:spcBef>
              <a:spcAft>
                <a:spcPts val="300"/>
              </a:spcAft>
              <a:buFont typeface="Arial" panose="020B0604020202020204" pitchFamily="34" charset="0"/>
              <a:buChar char="•"/>
            </a:pPr>
            <a:r>
              <a:rPr lang="en-US" sz="1100" dirty="0"/>
              <a:t>Overall, positive </a:t>
            </a:r>
            <a:r>
              <a:rPr lang="en-US" sz="1100" dirty="0" err="1"/>
              <a:t>humour</a:t>
            </a:r>
            <a:r>
              <a:rPr lang="en-US" sz="1100" dirty="0"/>
              <a:t> levels and a sense of team belongingness were high at both the remote mine site (82.8% and 79.7% on average, respectively) and the corporate office (80.0% and 81.2% on average, respectively). Nobody reported low or very low levels of positive </a:t>
            </a:r>
            <a:r>
              <a:rPr lang="en-US" sz="1100" dirty="0" err="1"/>
              <a:t>humour</a:t>
            </a:r>
            <a:r>
              <a:rPr lang="en-US" sz="1100" dirty="0"/>
              <a:t> or team belongingness.</a:t>
            </a:r>
          </a:p>
          <a:p>
            <a:pPr marL="171450" indent="-171450" algn="just">
              <a:spcBef>
                <a:spcPts val="300"/>
              </a:spcBef>
              <a:spcAft>
                <a:spcPts val="300"/>
              </a:spcAft>
              <a:buFont typeface="Arial" panose="020B0604020202020204" pitchFamily="34" charset="0"/>
              <a:buChar char="•"/>
            </a:pPr>
            <a:r>
              <a:rPr lang="en-US" sz="1100" dirty="0"/>
              <a:t>Individuals who reported an increased level of positive </a:t>
            </a:r>
            <a:r>
              <a:rPr lang="en-US" sz="1100" dirty="0" err="1"/>
              <a:t>humour</a:t>
            </a:r>
            <a:r>
              <a:rPr lang="en-US" sz="1100" dirty="0"/>
              <a:t> also had higher levels of employee wellbeing (see Figure 1). While this cannot be considered causal, positive </a:t>
            </a:r>
            <a:r>
              <a:rPr lang="en-US" sz="1100" dirty="0" err="1"/>
              <a:t>humour</a:t>
            </a:r>
            <a:r>
              <a:rPr lang="en-US" sz="1100" dirty="0"/>
              <a:t> and employee wellbeing appear to be related to each other. Similarly, higher levels of positive </a:t>
            </a:r>
            <a:r>
              <a:rPr lang="en-US" sz="1100" dirty="0" err="1"/>
              <a:t>humour</a:t>
            </a:r>
            <a:r>
              <a:rPr lang="en-US" sz="1100" dirty="0"/>
              <a:t> are also related to higher levels of team belongingness.</a:t>
            </a:r>
            <a:endParaRPr lang="en-AU" sz="1100" dirty="0">
              <a:effectLst/>
              <a:latin typeface="Aptos" panose="020B0004020202020204" pitchFamily="34" charset="0"/>
            </a:endParaRPr>
          </a:p>
        </p:txBody>
      </p:sp>
      <p:sp>
        <p:nvSpPr>
          <p:cNvPr id="3" name="TextBox 2">
            <a:extLst>
              <a:ext uri="{FF2B5EF4-FFF2-40B4-BE49-F238E27FC236}">
                <a16:creationId xmlns:a16="http://schemas.microsoft.com/office/drawing/2014/main" id="{741A65C2-13A8-61B8-16C5-E4BC771A417A}"/>
              </a:ext>
            </a:extLst>
          </p:cNvPr>
          <p:cNvSpPr txBox="1"/>
          <p:nvPr/>
        </p:nvSpPr>
        <p:spPr>
          <a:xfrm>
            <a:off x="585966" y="9459620"/>
            <a:ext cx="3416841" cy="230832"/>
          </a:xfrm>
          <a:prstGeom prst="rect">
            <a:avLst/>
          </a:prstGeom>
          <a:noFill/>
        </p:spPr>
        <p:txBody>
          <a:bodyPr wrap="square" rtlCol="0">
            <a:spAutoFit/>
          </a:bodyPr>
          <a:lstStyle/>
          <a:p>
            <a:pPr>
              <a:spcBef>
                <a:spcPts val="300"/>
              </a:spcBef>
              <a:spcAft>
                <a:spcPts val="300"/>
              </a:spcAft>
            </a:pPr>
            <a:r>
              <a:rPr lang="en-US" sz="900" dirty="0">
                <a:latin typeface="Aptos" panose="020B0004020202020204" pitchFamily="34" charset="0"/>
              </a:rPr>
              <a:t>Psychosocial Safety in a FIFO context</a:t>
            </a:r>
          </a:p>
        </p:txBody>
      </p:sp>
      <p:sp>
        <p:nvSpPr>
          <p:cNvPr id="10" name="TextBox 9">
            <a:extLst>
              <a:ext uri="{FF2B5EF4-FFF2-40B4-BE49-F238E27FC236}">
                <a16:creationId xmlns:a16="http://schemas.microsoft.com/office/drawing/2014/main" id="{B9E4B917-9BDF-2254-E1E6-A5FC2147E098}"/>
              </a:ext>
            </a:extLst>
          </p:cNvPr>
          <p:cNvSpPr txBox="1"/>
          <p:nvPr/>
        </p:nvSpPr>
        <p:spPr>
          <a:xfrm>
            <a:off x="393095" y="5433656"/>
            <a:ext cx="5197164" cy="2308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AU" sz="900" i="0" u="none" strike="noStrike" kern="1200" cap="none" spc="0" normalizeH="0" baseline="0" noProof="0" dirty="0">
                <a:ln>
                  <a:noFill/>
                </a:ln>
                <a:solidFill>
                  <a:srgbClr val="26B298"/>
                </a:solidFill>
                <a:effectLst/>
                <a:uLnTx/>
                <a:uFillTx/>
                <a:latin typeface="Aptos" panose="020B0004020202020204" pitchFamily="34" charset="0"/>
                <a:ea typeface="+mn-ea"/>
                <a:cs typeface="+mn-cs"/>
              </a:rPr>
              <a:t>Figure 1</a:t>
            </a:r>
            <a:r>
              <a:rPr lang="en-AU" sz="900" dirty="0">
                <a:solidFill>
                  <a:srgbClr val="26B298"/>
                </a:solidFill>
                <a:latin typeface="Aptos" panose="020B0004020202020204" pitchFamily="34" charset="0"/>
              </a:rPr>
              <a:t>. Relationship between positive humour and employee wellbeing</a:t>
            </a:r>
            <a:endParaRPr kumimoji="0" lang="en-AU" sz="900" i="0" u="none" strike="noStrike" kern="1200" cap="none" spc="0" normalizeH="0" baseline="0" noProof="0" dirty="0">
              <a:ln>
                <a:noFill/>
              </a:ln>
              <a:solidFill>
                <a:srgbClr val="26B298"/>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34829406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9FBE57-1DE9-3A4B-6A7C-02DBF51C5F8A}"/>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B9E2AE2-B949-DFDB-7347-483B13DE3C34}"/>
              </a:ext>
            </a:extLst>
          </p:cNvPr>
          <p:cNvPicPr>
            <a:picLocks noChangeAspect="1"/>
          </p:cNvPicPr>
          <p:nvPr/>
        </p:nvPicPr>
        <p:blipFill>
          <a:blip r:embed="rId2">
            <a:alphaModFix amt="5000"/>
          </a:blip>
          <a:srcRect l="26105" b="11040"/>
          <a:stretch/>
        </p:blipFill>
        <p:spPr>
          <a:xfrm>
            <a:off x="0" y="5329327"/>
            <a:ext cx="3652798" cy="4599243"/>
          </a:xfrm>
          <a:prstGeom prst="rect">
            <a:avLst/>
          </a:prstGeom>
        </p:spPr>
      </p:pic>
      <p:sp>
        <p:nvSpPr>
          <p:cNvPr id="15" name="Rectangle 14">
            <a:extLst>
              <a:ext uri="{FF2B5EF4-FFF2-40B4-BE49-F238E27FC236}">
                <a16:creationId xmlns:a16="http://schemas.microsoft.com/office/drawing/2014/main" id="{0970EE01-4FD0-BAE2-72C8-D8132A744018}"/>
              </a:ext>
            </a:extLst>
          </p:cNvPr>
          <p:cNvSpPr/>
          <p:nvPr/>
        </p:nvSpPr>
        <p:spPr>
          <a:xfrm>
            <a:off x="0" y="0"/>
            <a:ext cx="6858000" cy="993913"/>
          </a:xfrm>
          <a:prstGeom prst="rect">
            <a:avLst/>
          </a:prstGeom>
          <a:solidFill>
            <a:srgbClr val="0017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78B1A45-F663-5646-1C0C-0F692C459F1C}"/>
              </a:ext>
            </a:extLst>
          </p:cNvPr>
          <p:cNvSpPr txBox="1"/>
          <p:nvPr/>
        </p:nvSpPr>
        <p:spPr>
          <a:xfrm>
            <a:off x="327110" y="243929"/>
            <a:ext cx="2664567" cy="523220"/>
          </a:xfrm>
          <a:prstGeom prst="rect">
            <a:avLst/>
          </a:prstGeom>
          <a:noFill/>
        </p:spPr>
        <p:txBody>
          <a:bodyPr wrap="square">
            <a:spAutoFit/>
          </a:bodyPr>
          <a:lstStyle/>
          <a:p>
            <a:r>
              <a:rPr lang="en-US" sz="2800" b="1">
                <a:solidFill>
                  <a:srgbClr val="26B298"/>
                </a:solidFill>
              </a:rPr>
              <a:t>Discussion</a:t>
            </a:r>
          </a:p>
        </p:txBody>
      </p:sp>
      <p:sp>
        <p:nvSpPr>
          <p:cNvPr id="9" name="TextBox 8">
            <a:extLst>
              <a:ext uri="{FF2B5EF4-FFF2-40B4-BE49-F238E27FC236}">
                <a16:creationId xmlns:a16="http://schemas.microsoft.com/office/drawing/2014/main" id="{EE06EE1E-3737-0586-606B-EF80945D1479}"/>
              </a:ext>
            </a:extLst>
          </p:cNvPr>
          <p:cNvSpPr txBox="1"/>
          <p:nvPr/>
        </p:nvSpPr>
        <p:spPr>
          <a:xfrm>
            <a:off x="350010" y="1573679"/>
            <a:ext cx="5197164" cy="3016210"/>
          </a:xfrm>
          <a:prstGeom prst="rect">
            <a:avLst/>
          </a:prstGeom>
          <a:noFill/>
        </p:spPr>
        <p:txBody>
          <a:bodyPr wrap="square" rtlCol="0">
            <a:spAutoFit/>
          </a:bodyPr>
          <a:lstStyle/>
          <a:p>
            <a:pPr>
              <a:spcBef>
                <a:spcPts val="300"/>
              </a:spcBef>
              <a:spcAft>
                <a:spcPts val="300"/>
              </a:spcAft>
            </a:pPr>
            <a:r>
              <a:rPr lang="en-AU" sz="1100" b="1" dirty="0">
                <a:effectLst/>
                <a:latin typeface="Aptos SemiBold" panose="020B0004020202020204" pitchFamily="34" charset="0"/>
              </a:rPr>
              <a:t>Implications for Industry</a:t>
            </a:r>
          </a:p>
          <a:p>
            <a:pPr algn="just">
              <a:spcBef>
                <a:spcPts val="300"/>
              </a:spcBef>
              <a:spcAft>
                <a:spcPts val="300"/>
              </a:spcAft>
            </a:pPr>
            <a:r>
              <a:rPr lang="en-US" sz="1100" dirty="0"/>
              <a:t>The findings of this study have generated a number of important insights and considerations for mining </a:t>
            </a:r>
            <a:r>
              <a:rPr lang="en-US" sz="1100" dirty="0" err="1"/>
              <a:t>organisations</a:t>
            </a:r>
            <a:r>
              <a:rPr lang="en-US" sz="1100" dirty="0"/>
              <a:t>. These include:</a:t>
            </a:r>
          </a:p>
          <a:p>
            <a:pPr marL="171450" indent="-171450" algn="just">
              <a:spcBef>
                <a:spcPts val="300"/>
              </a:spcBef>
              <a:spcAft>
                <a:spcPts val="300"/>
              </a:spcAft>
              <a:buFont typeface="Arial" panose="020B0604020202020204" pitchFamily="34" charset="0"/>
              <a:buChar char="•"/>
            </a:pPr>
            <a:r>
              <a:rPr lang="en-US" sz="1100" dirty="0"/>
              <a:t>The study found that corporate staff reported higher stress, and work demands than site-based FIFO workers. This suggests the need for targeted wellbeing initiatives that reflect the different demands of each environment.</a:t>
            </a:r>
          </a:p>
          <a:p>
            <a:pPr marL="171450" indent="-171450" algn="just">
              <a:spcBef>
                <a:spcPts val="300"/>
              </a:spcBef>
              <a:spcAft>
                <a:spcPts val="300"/>
              </a:spcAft>
              <a:buFont typeface="Arial" panose="020B0604020202020204" pitchFamily="34" charset="0"/>
              <a:buChar char="•"/>
            </a:pPr>
            <a:r>
              <a:rPr lang="en-US" sz="1100" dirty="0"/>
              <a:t>Client employees reported lower wellbeing than those working for business partners. This indicates potential gaps in support or culture that the client </a:t>
            </a:r>
            <a:r>
              <a:rPr lang="en-US" sz="1100"/>
              <a:t>organisation</a:t>
            </a:r>
            <a:r>
              <a:rPr lang="en-US" sz="1100" dirty="0"/>
              <a:t> should address to improve employee experience.</a:t>
            </a:r>
          </a:p>
          <a:p>
            <a:pPr marL="171450" indent="-171450" algn="just">
              <a:spcBef>
                <a:spcPts val="300"/>
              </a:spcBef>
              <a:spcAft>
                <a:spcPts val="300"/>
              </a:spcAft>
              <a:buFont typeface="Arial" panose="020B0604020202020204" pitchFamily="34" charset="0"/>
              <a:buChar char="•"/>
            </a:pPr>
            <a:r>
              <a:rPr lang="en-US" sz="1100" dirty="0"/>
              <a:t>High levels of positive </a:t>
            </a:r>
            <a:r>
              <a:rPr lang="en-US" sz="1100" dirty="0" err="1"/>
              <a:t>humour</a:t>
            </a:r>
            <a:r>
              <a:rPr lang="en-US" sz="1100" dirty="0"/>
              <a:t> and team belongingness were reported across all groups. These strengths can be reinforced to maintain strong team culture and connection, especially in remote or high-pressure settings.</a:t>
            </a:r>
          </a:p>
          <a:p>
            <a:pPr marL="171450" indent="-171450" algn="just">
              <a:spcBef>
                <a:spcPts val="300"/>
              </a:spcBef>
              <a:spcAft>
                <a:spcPts val="300"/>
              </a:spcAft>
              <a:buFont typeface="Arial" panose="020B0604020202020204" pitchFamily="34" charset="0"/>
              <a:buChar char="•"/>
            </a:pPr>
            <a:r>
              <a:rPr lang="en-US" sz="1100" dirty="0"/>
              <a:t>Positive </a:t>
            </a:r>
            <a:r>
              <a:rPr lang="en-US" sz="1100" dirty="0" err="1"/>
              <a:t>humour</a:t>
            </a:r>
            <a:r>
              <a:rPr lang="en-US" sz="1100" dirty="0"/>
              <a:t> was linked to higher wellbeing and team belongingness. Simple, low-cost initiatives that encourage </a:t>
            </a:r>
            <a:r>
              <a:rPr lang="en-US" sz="1100" dirty="0" err="1"/>
              <a:t>humour</a:t>
            </a:r>
            <a:r>
              <a:rPr lang="en-US" sz="1100" dirty="0"/>
              <a:t>, banter and camaraderie could be effective tools for improving workplace mental health.</a:t>
            </a:r>
          </a:p>
        </p:txBody>
      </p:sp>
      <p:sp>
        <p:nvSpPr>
          <p:cNvPr id="12" name="TextBox 11">
            <a:extLst>
              <a:ext uri="{FF2B5EF4-FFF2-40B4-BE49-F238E27FC236}">
                <a16:creationId xmlns:a16="http://schemas.microsoft.com/office/drawing/2014/main" id="{A8397AAF-7658-5652-1BED-93496385EE85}"/>
              </a:ext>
            </a:extLst>
          </p:cNvPr>
          <p:cNvSpPr txBox="1"/>
          <p:nvPr/>
        </p:nvSpPr>
        <p:spPr>
          <a:xfrm>
            <a:off x="350010" y="9459620"/>
            <a:ext cx="315912" cy="230832"/>
          </a:xfrm>
          <a:prstGeom prst="rect">
            <a:avLst/>
          </a:prstGeom>
          <a:noFill/>
        </p:spPr>
        <p:txBody>
          <a:bodyPr wrap="square" rtlCol="0">
            <a:spAutoFit/>
          </a:bodyPr>
          <a:lstStyle/>
          <a:p>
            <a:pPr>
              <a:spcBef>
                <a:spcPts val="300"/>
              </a:spcBef>
              <a:spcAft>
                <a:spcPts val="300"/>
              </a:spcAft>
            </a:pPr>
            <a:fld id="{6516E4A8-E77B-C548-B884-80FF190030E0}" type="slidenum">
              <a:rPr lang="en-AU" sz="900" b="1" smtClean="0">
                <a:solidFill>
                  <a:srgbClr val="26B298"/>
                </a:solidFill>
                <a:latin typeface="Aptos" panose="020B0004020202020204" pitchFamily="34" charset="0"/>
              </a:rPr>
              <a:t>5</a:t>
            </a:fld>
            <a:endParaRPr lang="en-AU" sz="900" b="1">
              <a:solidFill>
                <a:srgbClr val="26B298"/>
              </a:solidFill>
              <a:effectLst/>
              <a:latin typeface="Aptos" panose="020B0004020202020204" pitchFamily="34" charset="0"/>
            </a:endParaRPr>
          </a:p>
        </p:txBody>
      </p:sp>
      <p:pic>
        <p:nvPicPr>
          <p:cNvPr id="16" name="Picture 15">
            <a:extLst>
              <a:ext uri="{FF2B5EF4-FFF2-40B4-BE49-F238E27FC236}">
                <a16:creationId xmlns:a16="http://schemas.microsoft.com/office/drawing/2014/main" id="{6D1046CD-6291-3707-E37E-208BE18329AF}"/>
              </a:ext>
            </a:extLst>
          </p:cNvPr>
          <p:cNvPicPr>
            <a:picLocks noChangeAspect="1"/>
          </p:cNvPicPr>
          <p:nvPr/>
        </p:nvPicPr>
        <p:blipFill>
          <a:blip r:embed="rId3"/>
          <a:srcRect/>
          <a:stretch/>
        </p:blipFill>
        <p:spPr>
          <a:xfrm>
            <a:off x="5903974" y="204173"/>
            <a:ext cx="700463" cy="555242"/>
          </a:xfrm>
          <a:prstGeom prst="rect">
            <a:avLst/>
          </a:prstGeom>
        </p:spPr>
      </p:pic>
      <p:pic>
        <p:nvPicPr>
          <p:cNvPr id="17" name="Picture 16" descr="A logo with a black background&#10;&#10;Description automatically generated">
            <a:extLst>
              <a:ext uri="{FF2B5EF4-FFF2-40B4-BE49-F238E27FC236}">
                <a16:creationId xmlns:a16="http://schemas.microsoft.com/office/drawing/2014/main" id="{FCD20D68-1D56-A7DA-BB9B-F7C9EDCE3689}"/>
              </a:ext>
            </a:extLst>
          </p:cNvPr>
          <p:cNvPicPr>
            <a:picLocks noChangeAspect="1"/>
          </p:cNvPicPr>
          <p:nvPr/>
        </p:nvPicPr>
        <p:blipFill>
          <a:blip r:embed="rId4"/>
          <a:stretch>
            <a:fillRect/>
          </a:stretch>
        </p:blipFill>
        <p:spPr>
          <a:xfrm>
            <a:off x="4930722" y="9143999"/>
            <a:ext cx="1698515" cy="638822"/>
          </a:xfrm>
          <a:prstGeom prst="rect">
            <a:avLst/>
          </a:prstGeom>
        </p:spPr>
      </p:pic>
      <p:sp>
        <p:nvSpPr>
          <p:cNvPr id="3" name="TextBox 2">
            <a:extLst>
              <a:ext uri="{FF2B5EF4-FFF2-40B4-BE49-F238E27FC236}">
                <a16:creationId xmlns:a16="http://schemas.microsoft.com/office/drawing/2014/main" id="{34CE9554-CC92-76C7-C4A7-F7C6E2B466D6}"/>
              </a:ext>
            </a:extLst>
          </p:cNvPr>
          <p:cNvSpPr txBox="1"/>
          <p:nvPr/>
        </p:nvSpPr>
        <p:spPr>
          <a:xfrm>
            <a:off x="585966" y="9459620"/>
            <a:ext cx="3416841" cy="230832"/>
          </a:xfrm>
          <a:prstGeom prst="rect">
            <a:avLst/>
          </a:prstGeom>
          <a:noFill/>
        </p:spPr>
        <p:txBody>
          <a:bodyPr wrap="square" rtlCol="0">
            <a:spAutoFit/>
          </a:bodyPr>
          <a:lstStyle/>
          <a:p>
            <a:pPr>
              <a:spcBef>
                <a:spcPts val="300"/>
              </a:spcBef>
              <a:spcAft>
                <a:spcPts val="300"/>
              </a:spcAft>
            </a:pPr>
            <a:r>
              <a:rPr lang="en-US" sz="900" dirty="0">
                <a:latin typeface="Aptos" panose="020B0004020202020204" pitchFamily="34" charset="0"/>
              </a:rPr>
              <a:t>Psychosocial Safety in a FIFO context</a:t>
            </a:r>
          </a:p>
        </p:txBody>
      </p:sp>
    </p:spTree>
    <p:extLst>
      <p:ext uri="{BB962C8B-B14F-4D97-AF65-F5344CB8AC3E}">
        <p14:creationId xmlns:p14="http://schemas.microsoft.com/office/powerpoint/2010/main" val="13072087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5A46B1-04E1-1D62-84E1-009A7DDAC543}"/>
              </a:ext>
            </a:extLst>
          </p:cNvPr>
          <p:cNvPicPr>
            <a:picLocks noChangeAspect="1"/>
          </p:cNvPicPr>
          <p:nvPr/>
        </p:nvPicPr>
        <p:blipFill>
          <a:blip r:embed="rId2">
            <a:alphaModFix amt="5000"/>
          </a:blip>
          <a:srcRect l="26105" b="11040"/>
          <a:stretch/>
        </p:blipFill>
        <p:spPr>
          <a:xfrm>
            <a:off x="-64315" y="5658820"/>
            <a:ext cx="3652798" cy="4599243"/>
          </a:xfrm>
          <a:prstGeom prst="rect">
            <a:avLst/>
          </a:prstGeom>
        </p:spPr>
      </p:pic>
      <p:sp>
        <p:nvSpPr>
          <p:cNvPr id="10" name="Rectangle 9">
            <a:extLst>
              <a:ext uri="{FF2B5EF4-FFF2-40B4-BE49-F238E27FC236}">
                <a16:creationId xmlns:a16="http://schemas.microsoft.com/office/drawing/2014/main" id="{41265747-5B94-4CB6-7AE8-617E7D5A2AE6}"/>
              </a:ext>
            </a:extLst>
          </p:cNvPr>
          <p:cNvSpPr/>
          <p:nvPr/>
        </p:nvSpPr>
        <p:spPr>
          <a:xfrm>
            <a:off x="-206733" y="4760842"/>
            <a:ext cx="7219783" cy="4167609"/>
          </a:xfrm>
          <a:prstGeom prst="rect">
            <a:avLst/>
          </a:prstGeom>
          <a:solidFill>
            <a:srgbClr val="0017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C629C17-729C-E648-D7B1-F4F7926460A1}"/>
              </a:ext>
            </a:extLst>
          </p:cNvPr>
          <p:cNvSpPr txBox="1"/>
          <p:nvPr/>
        </p:nvSpPr>
        <p:spPr>
          <a:xfrm>
            <a:off x="350010" y="9459620"/>
            <a:ext cx="315912" cy="230832"/>
          </a:xfrm>
          <a:prstGeom prst="rect">
            <a:avLst/>
          </a:prstGeom>
          <a:noFill/>
        </p:spPr>
        <p:txBody>
          <a:bodyPr wrap="square" rtlCol="0">
            <a:spAutoFit/>
          </a:bodyPr>
          <a:lstStyle/>
          <a:p>
            <a:pPr>
              <a:spcBef>
                <a:spcPts val="300"/>
              </a:spcBef>
              <a:spcAft>
                <a:spcPts val="300"/>
              </a:spcAft>
            </a:pPr>
            <a:fld id="{6516E4A8-E77B-C548-B884-80FF190030E0}" type="slidenum">
              <a:rPr lang="en-AU" sz="900" b="1" smtClean="0">
                <a:solidFill>
                  <a:srgbClr val="26B298"/>
                </a:solidFill>
                <a:latin typeface="Aptos" panose="020B0004020202020204" pitchFamily="34" charset="0"/>
              </a:rPr>
              <a:t>6</a:t>
            </a:fld>
            <a:endParaRPr lang="en-AU" sz="900" b="1">
              <a:solidFill>
                <a:srgbClr val="26B298"/>
              </a:solidFill>
              <a:effectLst/>
              <a:latin typeface="Aptos" panose="020B0004020202020204" pitchFamily="34" charset="0"/>
            </a:endParaRPr>
          </a:p>
        </p:txBody>
      </p:sp>
      <p:pic>
        <p:nvPicPr>
          <p:cNvPr id="7" name="Picture 6" descr="A logo with a black background&#10;&#10;Description automatically generated">
            <a:extLst>
              <a:ext uri="{FF2B5EF4-FFF2-40B4-BE49-F238E27FC236}">
                <a16:creationId xmlns:a16="http://schemas.microsoft.com/office/drawing/2014/main" id="{594E77FE-F86D-4DE5-D1C8-602CC1F600E0}"/>
              </a:ext>
            </a:extLst>
          </p:cNvPr>
          <p:cNvPicPr>
            <a:picLocks noChangeAspect="1"/>
          </p:cNvPicPr>
          <p:nvPr/>
        </p:nvPicPr>
        <p:blipFill>
          <a:blip r:embed="rId3"/>
          <a:stretch>
            <a:fillRect/>
          </a:stretch>
        </p:blipFill>
        <p:spPr>
          <a:xfrm>
            <a:off x="4930722" y="9143999"/>
            <a:ext cx="1698515" cy="638822"/>
          </a:xfrm>
          <a:prstGeom prst="rect">
            <a:avLst/>
          </a:prstGeom>
        </p:spPr>
      </p:pic>
      <p:sp>
        <p:nvSpPr>
          <p:cNvPr id="12" name="TextBox 11">
            <a:extLst>
              <a:ext uri="{FF2B5EF4-FFF2-40B4-BE49-F238E27FC236}">
                <a16:creationId xmlns:a16="http://schemas.microsoft.com/office/drawing/2014/main" id="{570D15A1-D35E-7ADD-B6CF-D31AAE7C0DC5}"/>
              </a:ext>
            </a:extLst>
          </p:cNvPr>
          <p:cNvSpPr txBox="1"/>
          <p:nvPr/>
        </p:nvSpPr>
        <p:spPr>
          <a:xfrm>
            <a:off x="327110" y="5009776"/>
            <a:ext cx="2664567" cy="400110"/>
          </a:xfrm>
          <a:prstGeom prst="rect">
            <a:avLst/>
          </a:prstGeom>
          <a:noFill/>
        </p:spPr>
        <p:txBody>
          <a:bodyPr wrap="square">
            <a:spAutoFit/>
          </a:bodyPr>
          <a:lstStyle/>
          <a:p>
            <a:r>
              <a:rPr lang="en-US" sz="2000" b="1">
                <a:solidFill>
                  <a:srgbClr val="26B298"/>
                </a:solidFill>
              </a:rPr>
              <a:t>References</a:t>
            </a:r>
          </a:p>
        </p:txBody>
      </p:sp>
      <p:sp>
        <p:nvSpPr>
          <p:cNvPr id="14" name="TextBox 13">
            <a:extLst>
              <a:ext uri="{FF2B5EF4-FFF2-40B4-BE49-F238E27FC236}">
                <a16:creationId xmlns:a16="http://schemas.microsoft.com/office/drawing/2014/main" id="{470A1BE7-2A48-BA20-5E62-1176CF50633A}"/>
              </a:ext>
            </a:extLst>
          </p:cNvPr>
          <p:cNvSpPr txBox="1"/>
          <p:nvPr/>
        </p:nvSpPr>
        <p:spPr>
          <a:xfrm>
            <a:off x="327110" y="5559553"/>
            <a:ext cx="5435737" cy="1261884"/>
          </a:xfrm>
          <a:prstGeom prst="rect">
            <a:avLst/>
          </a:prstGeom>
          <a:noFill/>
        </p:spPr>
        <p:txBody>
          <a:bodyPr wrap="square" rtlCol="0">
            <a:spAutoFit/>
          </a:bodyPr>
          <a:lstStyle/>
          <a:p>
            <a:pPr marL="228600" indent="-228600">
              <a:spcAft>
                <a:spcPts val="600"/>
              </a:spcAft>
              <a:buAutoNum type="arabicPeriod"/>
            </a:pPr>
            <a:r>
              <a:rPr lang="en-US" sz="1100" dirty="0">
                <a:solidFill>
                  <a:schemeClr val="bg1"/>
                </a:solidFill>
                <a:effectLst/>
                <a:latin typeface="Aptos" panose="020B0004020202020204" pitchFamily="34" charset="0"/>
              </a:rPr>
              <a:t>Dollard, M. F., &amp; Bakker, A. B. (2010). Psychosocial safety climate as a precursor to conducive work environments, psychological health problems, and employee engagement. </a:t>
            </a:r>
            <a:r>
              <a:rPr lang="en-US" sz="1100" i="1" dirty="0">
                <a:solidFill>
                  <a:schemeClr val="bg1"/>
                </a:solidFill>
                <a:effectLst/>
                <a:latin typeface="Aptos" panose="020B0004020202020204" pitchFamily="34" charset="0"/>
              </a:rPr>
              <a:t>Journal of Occupational and Organizational Psychology, 83</a:t>
            </a:r>
            <a:r>
              <a:rPr lang="en-US" sz="1100" dirty="0">
                <a:solidFill>
                  <a:schemeClr val="bg1"/>
                </a:solidFill>
                <a:effectLst/>
                <a:latin typeface="Aptos" panose="020B0004020202020204" pitchFamily="34" charset="0"/>
              </a:rPr>
              <a:t>(3), 579–599. </a:t>
            </a:r>
            <a:r>
              <a:rPr lang="en-US" sz="1100" dirty="0">
                <a:solidFill>
                  <a:schemeClr val="bg1"/>
                </a:solidFill>
                <a:effectLst/>
                <a:latin typeface="Aptos" panose="020B0004020202020204" pitchFamily="34" charset="0"/>
                <a:hlinkClick r:id="rId4"/>
              </a:rPr>
              <a:t>https://doi.org/10.1348/096317909X470690</a:t>
            </a:r>
            <a:endParaRPr lang="en-US" sz="1100" dirty="0">
              <a:solidFill>
                <a:schemeClr val="bg1"/>
              </a:solidFill>
              <a:effectLst/>
              <a:latin typeface="Aptos" panose="020B0004020202020204" pitchFamily="34" charset="0"/>
            </a:endParaRPr>
          </a:p>
          <a:p>
            <a:pPr marL="228600" indent="-228600">
              <a:spcAft>
                <a:spcPts val="600"/>
              </a:spcAft>
              <a:buFontTx/>
              <a:buAutoNum type="arabicPeriod"/>
            </a:pPr>
            <a:r>
              <a:rPr lang="en-AU" sz="1100" dirty="0">
                <a:solidFill>
                  <a:schemeClr val="bg1"/>
                </a:solidFill>
                <a:effectLst/>
                <a:latin typeface="Aptos" panose="020B0004020202020204" pitchFamily="34" charset="0"/>
              </a:rPr>
              <a:t>XX</a:t>
            </a:r>
          </a:p>
          <a:p>
            <a:pPr marL="228600" indent="-228600">
              <a:spcAft>
                <a:spcPts val="600"/>
              </a:spcAft>
              <a:buAutoNum type="arabicPeriod"/>
            </a:pPr>
            <a:endParaRPr lang="en-AU" sz="1100" dirty="0">
              <a:solidFill>
                <a:schemeClr val="bg1"/>
              </a:solidFill>
              <a:effectLst/>
              <a:latin typeface="Aptos" panose="020B0004020202020204" pitchFamily="34" charset="0"/>
            </a:endParaRPr>
          </a:p>
        </p:txBody>
      </p:sp>
      <p:sp>
        <p:nvSpPr>
          <p:cNvPr id="2" name="TextBox 1">
            <a:extLst>
              <a:ext uri="{FF2B5EF4-FFF2-40B4-BE49-F238E27FC236}">
                <a16:creationId xmlns:a16="http://schemas.microsoft.com/office/drawing/2014/main" id="{1D362BF7-ADDF-4DA5-3601-1E9F4DC85956}"/>
              </a:ext>
            </a:extLst>
          </p:cNvPr>
          <p:cNvSpPr txBox="1"/>
          <p:nvPr/>
        </p:nvSpPr>
        <p:spPr>
          <a:xfrm>
            <a:off x="585966" y="9459620"/>
            <a:ext cx="3416841" cy="230832"/>
          </a:xfrm>
          <a:prstGeom prst="rect">
            <a:avLst/>
          </a:prstGeom>
          <a:noFill/>
        </p:spPr>
        <p:txBody>
          <a:bodyPr wrap="square" rtlCol="0">
            <a:spAutoFit/>
          </a:bodyPr>
          <a:lstStyle/>
          <a:p>
            <a:pPr>
              <a:spcBef>
                <a:spcPts val="300"/>
              </a:spcBef>
              <a:spcAft>
                <a:spcPts val="300"/>
              </a:spcAft>
            </a:pPr>
            <a:r>
              <a:rPr lang="en-US" sz="900" dirty="0">
                <a:latin typeface="Aptos" panose="020B0004020202020204" pitchFamily="34" charset="0"/>
              </a:rPr>
              <a:t>Psychosocial Safety in a FIFO context</a:t>
            </a:r>
          </a:p>
        </p:txBody>
      </p:sp>
      <p:pic>
        <p:nvPicPr>
          <p:cNvPr id="4" name="Picture 3" descr="A person walking in a factory&#10;&#10;AI-generated content may be incorrect.">
            <a:extLst>
              <a:ext uri="{FF2B5EF4-FFF2-40B4-BE49-F238E27FC236}">
                <a16:creationId xmlns:a16="http://schemas.microsoft.com/office/drawing/2014/main" id="{B382A880-6810-BD6D-82DC-CCDF931742E4}"/>
              </a:ext>
            </a:extLst>
          </p:cNvPr>
          <p:cNvPicPr>
            <a:picLocks noChangeAspect="1"/>
          </p:cNvPicPr>
          <p:nvPr/>
        </p:nvPicPr>
        <p:blipFill>
          <a:blip r:embed="rId5"/>
          <a:srcRect t="-345" b="345"/>
          <a:stretch/>
        </p:blipFill>
        <p:spPr>
          <a:xfrm>
            <a:off x="-206733" y="-23918"/>
            <a:ext cx="7927450" cy="4802244"/>
          </a:xfrm>
          <a:prstGeom prst="rect">
            <a:avLst/>
          </a:prstGeom>
        </p:spPr>
      </p:pic>
    </p:spTree>
    <p:extLst>
      <p:ext uri="{BB962C8B-B14F-4D97-AF65-F5344CB8AC3E}">
        <p14:creationId xmlns:p14="http://schemas.microsoft.com/office/powerpoint/2010/main" val="40158281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4EFEDB-0D34-208C-4B2D-00655E6C8A3A}"/>
              </a:ext>
            </a:extLst>
          </p:cNvPr>
          <p:cNvSpPr/>
          <p:nvPr/>
        </p:nvSpPr>
        <p:spPr>
          <a:xfrm>
            <a:off x="0" y="0"/>
            <a:ext cx="6858000" cy="8607755"/>
          </a:xfrm>
          <a:prstGeom prst="rect">
            <a:avLst/>
          </a:prstGeom>
          <a:solidFill>
            <a:srgbClr val="0017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8885E7"/>
              </a:solidFill>
            </a:endParaRPr>
          </a:p>
        </p:txBody>
      </p:sp>
      <p:pic>
        <p:nvPicPr>
          <p:cNvPr id="4" name="Picture 3">
            <a:extLst>
              <a:ext uri="{FF2B5EF4-FFF2-40B4-BE49-F238E27FC236}">
                <a16:creationId xmlns:a16="http://schemas.microsoft.com/office/drawing/2014/main" id="{5A7E07C8-AA36-2B43-B164-E57462210A36}"/>
              </a:ext>
            </a:extLst>
          </p:cNvPr>
          <p:cNvPicPr>
            <a:picLocks noChangeAspect="1"/>
          </p:cNvPicPr>
          <p:nvPr/>
        </p:nvPicPr>
        <p:blipFill>
          <a:blip r:embed="rId2"/>
          <a:srcRect/>
          <a:stretch/>
        </p:blipFill>
        <p:spPr>
          <a:xfrm>
            <a:off x="5815178" y="270558"/>
            <a:ext cx="786223" cy="623222"/>
          </a:xfrm>
          <a:prstGeom prst="rect">
            <a:avLst/>
          </a:prstGeom>
        </p:spPr>
      </p:pic>
      <p:pic>
        <p:nvPicPr>
          <p:cNvPr id="5" name="Picture 4" descr="A logo with a black background&#10;&#10;Description automatically generated">
            <a:extLst>
              <a:ext uri="{FF2B5EF4-FFF2-40B4-BE49-F238E27FC236}">
                <a16:creationId xmlns:a16="http://schemas.microsoft.com/office/drawing/2014/main" id="{118959AF-2AA5-9FBF-7286-C8A477A4C52E}"/>
              </a:ext>
            </a:extLst>
          </p:cNvPr>
          <p:cNvPicPr>
            <a:picLocks noChangeAspect="1"/>
          </p:cNvPicPr>
          <p:nvPr/>
        </p:nvPicPr>
        <p:blipFill>
          <a:blip r:embed="rId3"/>
          <a:stretch>
            <a:fillRect/>
          </a:stretch>
        </p:blipFill>
        <p:spPr>
          <a:xfrm>
            <a:off x="4236334" y="8813262"/>
            <a:ext cx="2392904" cy="899986"/>
          </a:xfrm>
          <a:prstGeom prst="rect">
            <a:avLst/>
          </a:prstGeom>
        </p:spPr>
      </p:pic>
      <p:sp>
        <p:nvSpPr>
          <p:cNvPr id="6" name="TextBox 5">
            <a:extLst>
              <a:ext uri="{FF2B5EF4-FFF2-40B4-BE49-F238E27FC236}">
                <a16:creationId xmlns:a16="http://schemas.microsoft.com/office/drawing/2014/main" id="{2BBC5D27-62BD-1EBB-DA1F-AB854726F093}"/>
              </a:ext>
            </a:extLst>
          </p:cNvPr>
          <p:cNvSpPr txBox="1"/>
          <p:nvPr/>
        </p:nvSpPr>
        <p:spPr>
          <a:xfrm>
            <a:off x="589179" y="1420969"/>
            <a:ext cx="4629873" cy="1461939"/>
          </a:xfrm>
          <a:prstGeom prst="rect">
            <a:avLst/>
          </a:prstGeom>
          <a:noFill/>
        </p:spPr>
        <p:txBody>
          <a:bodyPr wrap="square" rtlCol="0">
            <a:spAutoFit/>
          </a:bodyPr>
          <a:lstStyle/>
          <a:p>
            <a:r>
              <a:rPr lang="en-US" b="1">
                <a:solidFill>
                  <a:srgbClr val="26B298"/>
                </a:solidFill>
              </a:rPr>
              <a:t>Contact</a:t>
            </a:r>
          </a:p>
          <a:p>
            <a:endParaRPr lang="en-US" b="1">
              <a:solidFill>
                <a:schemeClr val="bg1"/>
              </a:solidFill>
            </a:endParaRPr>
          </a:p>
          <a:p>
            <a:r>
              <a:rPr lang="en-US" sz="1400" b="1">
                <a:solidFill>
                  <a:schemeClr val="bg1"/>
                </a:solidFill>
              </a:rPr>
              <a:t>E: </a:t>
            </a:r>
            <a:r>
              <a:rPr lang="en-US" sz="1400">
                <a:solidFill>
                  <a:schemeClr val="bg1"/>
                </a:solidFill>
                <a:hlinkClick r:id="rId4"/>
              </a:rPr>
              <a:t>mars@ecu.edu.au</a:t>
            </a:r>
            <a:r>
              <a:rPr lang="en-US" sz="1400">
                <a:solidFill>
                  <a:schemeClr val="bg1"/>
                </a:solidFill>
              </a:rPr>
              <a:t> </a:t>
            </a:r>
          </a:p>
          <a:p>
            <a:pPr>
              <a:lnSpc>
                <a:spcPct val="150000"/>
              </a:lnSpc>
            </a:pPr>
            <a:r>
              <a:rPr lang="en-US" sz="1400" b="1">
                <a:solidFill>
                  <a:schemeClr val="bg1"/>
                </a:solidFill>
              </a:rPr>
              <a:t>W: </a:t>
            </a:r>
            <a:r>
              <a:rPr lang="en-US" sz="1400">
                <a:solidFill>
                  <a:schemeClr val="bg1"/>
                </a:solidFill>
                <a:hlinkClick r:id="rId5"/>
              </a:rPr>
              <a:t>ECU MARS Website</a:t>
            </a:r>
            <a:endParaRPr lang="en-US" sz="1400">
              <a:solidFill>
                <a:schemeClr val="bg1"/>
              </a:solidFill>
            </a:endParaRPr>
          </a:p>
          <a:p>
            <a:endParaRPr lang="en-US">
              <a:solidFill>
                <a:schemeClr val="bg1"/>
              </a:solidFill>
            </a:endParaRPr>
          </a:p>
        </p:txBody>
      </p:sp>
      <p:pic>
        <p:nvPicPr>
          <p:cNvPr id="8" name="Picture 7">
            <a:extLst>
              <a:ext uri="{FF2B5EF4-FFF2-40B4-BE49-F238E27FC236}">
                <a16:creationId xmlns:a16="http://schemas.microsoft.com/office/drawing/2014/main" id="{81A62092-DA12-4E97-5CEB-21F99AE23254}"/>
              </a:ext>
            </a:extLst>
          </p:cNvPr>
          <p:cNvPicPr>
            <a:picLocks noChangeAspect="1"/>
          </p:cNvPicPr>
          <p:nvPr/>
        </p:nvPicPr>
        <p:blipFill>
          <a:blip r:embed="rId6">
            <a:alphaModFix amt="5000"/>
          </a:blip>
          <a:srcRect l="12086" b="16753"/>
          <a:stretch/>
        </p:blipFill>
        <p:spPr>
          <a:xfrm>
            <a:off x="-1" y="4303877"/>
            <a:ext cx="4345817" cy="4303878"/>
          </a:xfrm>
          <a:prstGeom prst="rect">
            <a:avLst/>
          </a:prstGeom>
        </p:spPr>
      </p:pic>
    </p:spTree>
    <p:extLst>
      <p:ext uri="{BB962C8B-B14F-4D97-AF65-F5344CB8AC3E}">
        <p14:creationId xmlns:p14="http://schemas.microsoft.com/office/powerpoint/2010/main" val="134489850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47E7A682F58A9418AB51AE29BA598C7" ma:contentTypeVersion="4" ma:contentTypeDescription="Create a new document." ma:contentTypeScope="" ma:versionID="4f6b3ffab6cf04db158cfc80f0f4ef48">
  <xsd:schema xmlns:xsd="http://www.w3.org/2001/XMLSchema" xmlns:xs="http://www.w3.org/2001/XMLSchema" xmlns:p="http://schemas.microsoft.com/office/2006/metadata/properties" xmlns:ns2="f2ab7847-934e-4835-aeb5-29a6e41fc9b4" targetNamespace="http://schemas.microsoft.com/office/2006/metadata/properties" ma:root="true" ma:fieldsID="62b64df43d62e4b7ac4e25f28c0b4627" ns2:_="">
    <xsd:import namespace="f2ab7847-934e-4835-aeb5-29a6e41fc9b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2ab7847-934e-4835-aeb5-29a6e41fc9b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AA4312D-A478-4043-99E1-7A42CE711CE3}">
  <ds:schemaRefs>
    <ds:schemaRef ds:uri="f2ab7847-934e-4835-aeb5-29a6e41fc9b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7B53D62-6D0D-4770-84ED-52761E73AC78}">
  <ds:schemaRefs>
    <ds:schemaRef ds:uri="http://schemas.microsoft.com/sharepoint/v3/contenttype/forms"/>
  </ds:schemaRefs>
</ds:datastoreItem>
</file>

<file path=customXml/itemProps3.xml><?xml version="1.0" encoding="utf-8"?>
<ds:datastoreItem xmlns:ds="http://schemas.openxmlformats.org/officeDocument/2006/customXml" ds:itemID="{9DB399EC-BD3C-44EC-A849-0DAAC0EF8F5F}">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Office Theme</Template>
  <TotalTime>1437</TotalTime>
  <Words>1108</Words>
  <Application>Microsoft Office PowerPoint</Application>
  <PresentationFormat>A4 Paper (210x297 mm)</PresentationFormat>
  <Paragraphs>56</Paragraphs>
  <Slides>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Aptos</vt:lpstr>
      <vt:lpstr>Aptos SemiBold</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Cameron Bevan</dc:creator>
  <cp:lastModifiedBy>Aglae HERNANDEZ GRANDE</cp:lastModifiedBy>
  <cp:revision>2</cp:revision>
  <dcterms:created xsi:type="dcterms:W3CDTF">2024-10-17T00:37:58Z</dcterms:created>
  <dcterms:modified xsi:type="dcterms:W3CDTF">2025-07-23T03:52:37Z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0x010100547E7A682F58A9418AB51AE29BA598C7</vt:lpwstr>
  </property>
</Properties>
</file>